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8" r:id="rId2"/>
  </p:sldMasterIdLst>
  <p:notesMasterIdLst>
    <p:notesMasterId r:id="rId42"/>
  </p:notesMasterIdLst>
  <p:handoutMasterIdLst>
    <p:handoutMasterId r:id="rId43"/>
  </p:handoutMasterIdLst>
  <p:sldIdLst>
    <p:sldId id="293" r:id="rId3"/>
    <p:sldId id="257" r:id="rId4"/>
    <p:sldId id="258" r:id="rId5"/>
    <p:sldId id="339" r:id="rId6"/>
    <p:sldId id="342" r:id="rId7"/>
    <p:sldId id="343" r:id="rId8"/>
    <p:sldId id="344" r:id="rId9"/>
    <p:sldId id="340" r:id="rId10"/>
    <p:sldId id="324" r:id="rId11"/>
    <p:sldId id="373" r:id="rId12"/>
    <p:sldId id="376" r:id="rId13"/>
    <p:sldId id="374" r:id="rId14"/>
    <p:sldId id="377" r:id="rId15"/>
    <p:sldId id="304" r:id="rId16"/>
    <p:sldId id="381" r:id="rId17"/>
    <p:sldId id="390" r:id="rId18"/>
    <p:sldId id="382" r:id="rId19"/>
    <p:sldId id="383" r:id="rId20"/>
    <p:sldId id="384" r:id="rId21"/>
    <p:sldId id="385" r:id="rId22"/>
    <p:sldId id="386" r:id="rId23"/>
    <p:sldId id="387" r:id="rId24"/>
    <p:sldId id="312" r:id="rId25"/>
    <p:sldId id="394" r:id="rId26"/>
    <p:sldId id="406" r:id="rId27"/>
    <p:sldId id="408" r:id="rId28"/>
    <p:sldId id="395" r:id="rId29"/>
    <p:sldId id="396" r:id="rId30"/>
    <p:sldId id="399" r:id="rId31"/>
    <p:sldId id="400" r:id="rId32"/>
    <p:sldId id="401" r:id="rId33"/>
    <p:sldId id="402" r:id="rId34"/>
    <p:sldId id="403" r:id="rId35"/>
    <p:sldId id="404" r:id="rId36"/>
    <p:sldId id="407" r:id="rId37"/>
    <p:sldId id="392" r:id="rId38"/>
    <p:sldId id="405" r:id="rId39"/>
    <p:sldId id="409" r:id="rId40"/>
    <p:sldId id="322" r:id="rId41"/>
  </p:sldIdLst>
  <p:sldSz cx="12192000" cy="6858000"/>
  <p:notesSz cx="6858000" cy="9144000"/>
  <p:embeddedFontLst>
    <p:embeddedFont>
      <p:font typeface="함초롬돋움" panose="020B0604000101010101" pitchFamily="50" charset="-127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Bahnschrift SemiBold Condensed" panose="020B0502040204020203" pitchFamily="34" charset="0"/>
      <p:bold r:id="rId52"/>
    </p:embeddedFont>
    <p:embeddedFont>
      <p:font typeface="Arial" panose="020B0604020202020204" pitchFamily="34" charset="0"/>
      <p:regular r:id="rId53"/>
      <p:bold r:id="rId54"/>
      <p:italic r:id="rId55"/>
      <p:boldItalic r:id="rId56"/>
    </p:embeddedFont>
  </p:embeddedFontLst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3A69E"/>
    <a:srgbClr val="2F5EB0"/>
    <a:srgbClr val="070230"/>
    <a:srgbClr val="E51E2C"/>
    <a:srgbClr val="5C7F3E"/>
    <a:srgbClr val="9CBCC9"/>
    <a:srgbClr val="698981"/>
    <a:srgbClr val="683198"/>
    <a:srgbClr val="A17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tags" Target="tags/tag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0AE34-F254-4731-8A9B-E897C2802C4D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F9F8D-530D-42A8-A7A8-522DF9B0C2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17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31180E13-617B-4482-BF32-4F585D0D7A30}" type="datetimeFigureOut">
              <a:rPr lang="zh-CN" altLang="en-US" smtClean="0"/>
              <a:pPr/>
              <a:t>2023/12/26</a:t>
            </a:fld>
            <a:endParaRPr lang="zh-CN" altLang="en-US" dirty="0"/>
          </a:p>
        </p:txBody>
      </p:sp>
      <p:sp>
        <p:nvSpPr>
          <p:cNvPr id="6" name="Group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7" name="Group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AFD59825-791D-4A04-A890-C1CF6E8A49B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57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33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49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5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819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530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06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42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63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055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933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23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377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615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613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66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812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9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19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457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33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772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33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78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52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923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7169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878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310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94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49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635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3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058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25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17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639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00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3" name="Group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POWERPOINT</a:t>
            </a:r>
          </a:p>
        </p:txBody>
      </p:sp>
      <p:sp>
        <p:nvSpPr>
          <p:cNvPr id="3" name="Group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POWERPOINT</a:t>
            </a:r>
          </a:p>
        </p:txBody>
      </p:sp>
      <p:sp>
        <p:nvSpPr>
          <p:cNvPr id="4" name="Group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4428C-DA2C-4B4F-95D1-A937BC92D838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Group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655-EB6B-4D3C-A8E9-0D1EEB5263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Group 6"/>
          <p:cNvSpPr/>
          <p:nvPr userDrawn="1"/>
        </p:nvSpPr>
        <p:spPr>
          <a:xfrm>
            <a:off x="0" y="344774"/>
            <a:ext cx="12192000" cy="616095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63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2023/12/26</a:t>
            </a:fld>
            <a:endParaRPr lang="zh-CN" altLang="en-US"/>
          </a:p>
        </p:txBody>
      </p:sp>
      <p:sp>
        <p:nvSpPr>
          <p:cNvPr id="5" name="Group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3050400010101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title"/>
          </p:nvPr>
        </p:nvSpPr>
        <p:spPr>
          <a:xfrm>
            <a:off x="609494" y="275082"/>
            <a:ext cx="10973012" cy="114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09494" y="1599707"/>
            <a:ext cx="10973012" cy="4526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/>
          <p:cNvSpPr>
            <a:spLocks noGrp="1"/>
          </p:cNvSpPr>
          <p:nvPr>
            <p:ph type="dt" sz="half" idx="2"/>
          </p:nvPr>
        </p:nvSpPr>
        <p:spPr>
          <a:xfrm>
            <a:off x="609494" y="6356504"/>
            <a:ext cx="2844306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2023/12/26</a:t>
            </a:fld>
            <a:endParaRPr lang="zh-CN" altLang="en-US" dirty="0"/>
          </a:p>
        </p:txBody>
      </p:sp>
      <p:sp>
        <p:nvSpPr>
          <p:cNvPr id="5" name="Group 4"/>
          <p:cNvSpPr>
            <a:spLocks noGrp="1"/>
          </p:cNvSpPr>
          <p:nvPr>
            <p:ph type="ftr" sz="quarter" idx="3"/>
          </p:nvPr>
        </p:nvSpPr>
        <p:spPr>
          <a:xfrm>
            <a:off x="4164877" y="6356504"/>
            <a:ext cx="3862247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Group 5"/>
          <p:cNvSpPr>
            <a:spLocks noGrp="1"/>
          </p:cNvSpPr>
          <p:nvPr>
            <p:ph type="sldNum" sz="quarter" idx="4"/>
          </p:nvPr>
        </p:nvSpPr>
        <p:spPr>
          <a:xfrm>
            <a:off x="8738200" y="6356504"/>
            <a:ext cx="2844306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96040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1218804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함초롬돋움" panose="02030504000101010101" pitchFamily="18" charset="-127"/>
          <a:ea typeface="+mj-ea"/>
          <a:cs typeface="+mj-cs"/>
        </a:defRPr>
      </a:lvl1pPr>
    </p:titleStyle>
    <p:bodyStyle>
      <a:lvl1pPr marL="457051" indent="-457051" algn="l" defTabSz="1218804" rtl="0" eaLnBrk="1" latinLnBrk="0" hangingPunct="1">
        <a:spcBef>
          <a:spcPct val="20000"/>
        </a:spcBef>
        <a:buFont typeface="Arial" pitchFamily="34" charset="0"/>
        <a:buChar char="•"/>
        <a:defRPr sz="4265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1pPr>
      <a:lvl2pPr marL="990278" indent="-380876" algn="l" defTabSz="1218804" rtl="0" eaLnBrk="1" latinLnBrk="0" hangingPunct="1">
        <a:spcBef>
          <a:spcPct val="20000"/>
        </a:spcBef>
        <a:buFont typeface="Arial" pitchFamily="34" charset="0"/>
        <a:buChar char="–"/>
        <a:defRPr sz="3732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2pPr>
      <a:lvl3pPr marL="1523505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3pPr>
      <a:lvl4pPr marL="2132907" indent="-304701" algn="l" defTabSz="1218804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4pPr>
      <a:lvl5pPr marL="2742308" indent="-304701" algn="l" defTabSz="1218804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7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6.png"/><Relationship Id="rId9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emf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61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60.png"/><Relationship Id="rId2" Type="http://schemas.openxmlformats.org/officeDocument/2006/relationships/tags" Target="../tags/tag14.xml"/><Relationship Id="rId16" Type="http://schemas.openxmlformats.org/officeDocument/2006/relationships/image" Target="../media/image6.png"/><Relationship Id="rId20" Type="http://schemas.openxmlformats.org/officeDocument/2006/relationships/image" Target="../media/image63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image" Target="../media/image7.jpg"/><Relationship Id="rId10" Type="http://schemas.openxmlformats.org/officeDocument/2006/relationships/tags" Target="../tags/tag22.xml"/><Relationship Id="rId19" Type="http://schemas.openxmlformats.org/officeDocument/2006/relationships/image" Target="../media/image62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.jp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2.png"/><Relationship Id="rId10" Type="http://schemas.openxmlformats.org/officeDocument/2006/relationships/image" Target="../media/image70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5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6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6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6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6" Type="http://schemas.openxmlformats.org/officeDocument/2006/relationships/image" Target="../media/image1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6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7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oup 10"/>
          <p:cNvSpPr/>
          <p:nvPr/>
        </p:nvSpPr>
        <p:spPr>
          <a:xfrm flipH="1">
            <a:off x="10640695" y="5289550"/>
            <a:ext cx="1564640" cy="1583690"/>
          </a:xfrm>
          <a:prstGeom prst="rtTriangle">
            <a:avLst/>
          </a:prstGeom>
          <a:solidFill>
            <a:srgbClr val="2F5EB0"/>
          </a:solidFill>
          <a:ln>
            <a:solidFill>
              <a:srgbClr val="2F5EB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2" name="Group 11"/>
          <p:cNvGrpSpPr/>
          <p:nvPr/>
        </p:nvGrpSpPr>
        <p:grpSpPr>
          <a:xfrm flipH="1">
            <a:off x="9190990" y="4710788"/>
            <a:ext cx="3014345" cy="2959735"/>
            <a:chOff x="8803" y="1500"/>
            <a:chExt cx="4747" cy="4661"/>
          </a:xfrm>
        </p:grpSpPr>
        <p:cxnSp>
          <p:nvCxnSpPr>
            <p:cNvPr id="26" name="Group 25"/>
            <p:cNvCxnSpPr/>
            <p:nvPr/>
          </p:nvCxnSpPr>
          <p:spPr>
            <a:xfrm>
              <a:off x="8824" y="2183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Group 26"/>
            <p:cNvCxnSpPr/>
            <p:nvPr/>
          </p:nvCxnSpPr>
          <p:spPr>
            <a:xfrm>
              <a:off x="10495" y="3595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Group 28"/>
            <p:cNvCxnSpPr/>
            <p:nvPr/>
          </p:nvCxnSpPr>
          <p:spPr>
            <a:xfrm>
              <a:off x="8803" y="1500"/>
              <a:ext cx="4747" cy="4661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4" name="TextBox 42"/>
          <p:cNvSpPr txBox="1"/>
          <p:nvPr/>
        </p:nvSpPr>
        <p:spPr>
          <a:xfrm>
            <a:off x="415237" y="1377085"/>
            <a:ext cx="3654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 smtClean="0">
                <a:solidFill>
                  <a:srgbClr val="2F5EB0"/>
                </a:solidFill>
                <a:latin typeface="Century Gothic" panose="020B0502020202020204" pitchFamily="34" charset="0"/>
                <a:ea typeface="Arial" panose="02010604000000000000" pitchFamily="2" charset="-122"/>
              </a:rPr>
              <a:t>2023</a:t>
            </a:r>
            <a:endParaRPr lang="en-US" altLang="zh-CN" sz="9600" b="1" dirty="0">
              <a:solidFill>
                <a:srgbClr val="2F5EB0"/>
              </a:solidFill>
              <a:latin typeface="Century Gothic" panose="020B0502020202020204" pitchFamily="34" charset="0"/>
              <a:ea typeface="Arial" panose="02010604000000000000" pitchFamily="2" charset="-122"/>
            </a:endParaRPr>
          </a:p>
        </p:txBody>
      </p:sp>
      <p:sp>
        <p:nvSpPr>
          <p:cNvPr id="14" name="Group 13"/>
          <p:cNvSpPr/>
          <p:nvPr/>
        </p:nvSpPr>
        <p:spPr>
          <a:xfrm>
            <a:off x="415237" y="4136848"/>
            <a:ext cx="6547385" cy="3924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[</a:t>
            </a:r>
            <a:r>
              <a:rPr lang="ko-KR" altLang="en-US" sz="1300" b="1" dirty="0" err="1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계룡건설</a:t>
            </a:r>
            <a:r>
              <a:rPr lang="en-US" altLang="ko-KR" sz="130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] </a:t>
            </a:r>
            <a:r>
              <a:rPr lang="ko-KR" altLang="en-US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빅데이터기반 </a:t>
            </a:r>
            <a:r>
              <a:rPr lang="en-US" altLang="zh-CN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G r e </a:t>
            </a:r>
            <a:r>
              <a:rPr lang="en-US" altLang="zh-CN" sz="1050" b="1" dirty="0" err="1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e</a:t>
            </a:r>
            <a:r>
              <a:rPr lang="en-US" altLang="zh-CN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050" b="1" dirty="0" smtClean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n T </a:t>
            </a:r>
            <a:r>
              <a:rPr lang="en-US" altLang="zh-CN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e c h </a:t>
            </a:r>
            <a:r>
              <a:rPr lang="en-US" altLang="zh-CN" sz="1050" b="1" dirty="0" smtClean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SW </a:t>
            </a:r>
            <a:r>
              <a:rPr lang="ko-KR" altLang="en-US" sz="1050" b="1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개발자과정</a:t>
            </a:r>
            <a:endParaRPr lang="en-US" altLang="zh-CN" sz="1050" b="1" dirty="0">
              <a:solidFill>
                <a:srgbClr val="000000"/>
              </a:solidFill>
              <a:latin typeface="Century Gothic" panose="020B0502020202020204" pitchFamily="34" charset="0"/>
              <a:ea typeface="Arial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30714" y="5114925"/>
            <a:ext cx="3328222" cy="485140"/>
            <a:chOff x="14212" y="8328"/>
            <a:chExt cx="3808" cy="764"/>
          </a:xfrm>
        </p:grpSpPr>
        <p:grpSp>
          <p:nvGrpSpPr>
            <p:cNvPr id="16" name="Group 1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<p:cNvGrpSpPr/>
            <p:nvPr/>
          </p:nvGrpSpPr>
          <p:grpSpPr>
            <a:xfrm>
              <a:off x="14212" y="8330"/>
              <a:ext cx="1754" cy="522"/>
              <a:chOff x="3234816" y="4528128"/>
              <a:chExt cx="1484670" cy="442078"/>
            </a:xfrm>
          </p:grpSpPr>
          <p:sp>
            <p:nvSpPr>
              <p:cNvPr id="30" name="Group: Group 11"/>
              <p:cNvSpPr/>
              <p:nvPr/>
            </p:nvSpPr>
            <p:spPr>
              <a:xfrm>
                <a:off x="3234816" y="4528128"/>
                <a:ext cx="1484670" cy="442078"/>
              </a:xfrm>
              <a:prstGeom prst="roundRect">
                <a:avLst>
                  <a:gd name="adj" fmla="val 0"/>
                </a:avLst>
              </a:prstGeom>
              <a:solidFill>
                <a:srgbClr val="2F5EB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Group 30"/>
              <p:cNvSpPr txBox="1"/>
              <p:nvPr/>
            </p:nvSpPr>
            <p:spPr>
              <a:xfrm>
                <a:off x="3384583" y="4562018"/>
                <a:ext cx="1224961" cy="33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2023.1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2</a:t>
                </a:r>
                <a:r>
                  <a:rPr lang="en-US" altLang="zh-CN" sz="105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.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26</a:t>
                </a:r>
                <a:endParaRPr lang="en-US" altLang="zh-CN" sz="1050" b="1" dirty="0" smtClean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32" name="Group 3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<p:cNvGrpSpPr/>
            <p:nvPr/>
          </p:nvGrpSpPr>
          <p:grpSpPr>
            <a:xfrm>
              <a:off x="16014" y="8328"/>
              <a:ext cx="2006" cy="764"/>
              <a:chOff x="4733747" y="4527861"/>
              <a:chExt cx="1697610" cy="647210"/>
            </a:xfrm>
          </p:grpSpPr>
          <p:sp>
            <p:nvSpPr>
              <p:cNvPr id="33" name="Group: Group 13"/>
              <p:cNvSpPr/>
              <p:nvPr/>
            </p:nvSpPr>
            <p:spPr>
              <a:xfrm>
                <a:off x="4852223" y="4527861"/>
                <a:ext cx="1484670" cy="442078"/>
              </a:xfrm>
              <a:prstGeom prst="roundRect">
                <a:avLst>
                  <a:gd name="adj" fmla="val 0"/>
                </a:avLst>
              </a:prstGeom>
              <a:solidFill>
                <a:srgbClr val="2F5EB0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7" name="Group 16"/>
              <p:cNvSpPr txBox="1"/>
              <p:nvPr/>
            </p:nvSpPr>
            <p:spPr>
              <a:xfrm>
                <a:off x="4733747" y="4559353"/>
                <a:ext cx="1697610" cy="61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Arial" panose="020B0503020204020204" charset="-122"/>
                  </a:rPr>
                  <a:t>TEAM </a:t>
                </a:r>
                <a:r>
                  <a:rPr lang="en-US" altLang="zh-CN" sz="1200" b="1" dirty="0" smtClean="0">
                    <a:solidFill>
                      <a:srgbClr val="FFFF00"/>
                    </a:solidFill>
                    <a:latin typeface="Century Gothic" panose="020B0502020202020204" pitchFamily="34" charset="0"/>
                    <a:ea typeface="Arial" panose="020B0503020204020204" charset="-122"/>
                  </a:rPr>
                  <a:t>CARINA.PY</a:t>
                </a:r>
                <a:r>
                  <a:rPr lang="en-US" altLang="zh-CN" sz="1200" b="1" dirty="0" smtClean="0">
                    <a:latin typeface="Century Gothic" panose="020B0502020202020204" pitchFamily="34" charset="0"/>
                    <a:ea typeface="Arial" panose="020B0503020204020204" charset="-122"/>
                  </a:rPr>
                  <a:t>	</a:t>
                </a:r>
                <a:endParaRPr lang="zh-CN" altLang="en-US" sz="1200" b="1" dirty="0">
                  <a:latin typeface="Century Gothic" panose="020B0502020202020204" pitchFamily="34" charset="0"/>
                  <a:ea typeface="Arial" panose="020B0503020204020204" charset="-122"/>
                </a:endParaRPr>
              </a:p>
            </p:txBody>
          </p:sp>
        </p:grpSp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4D987AE0-E0BB-4665-8643-DBA5FC15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2" y="3100092"/>
            <a:ext cx="833424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ko-KR" altLang="en-US" sz="4400" b="1" spc="-150" dirty="0" smtClean="0">
                <a:solidFill>
                  <a:srgbClr val="2F5EB0"/>
                </a:solidFill>
                <a:latin typeface="Century Gothic" panose="020B0502020202020204" pitchFamily="34" charset="0"/>
                <a:ea typeface="Arial" pitchFamily="34" charset="-122"/>
                <a:sym typeface="Arial" pitchFamily="34" charset="-122"/>
              </a:rPr>
              <a:t>탄소배출량 </a:t>
            </a:r>
            <a:r>
              <a:rPr lang="ko-KR" altLang="en-US" sz="4400" b="1" spc="-150" dirty="0">
                <a:solidFill>
                  <a:srgbClr val="2F5EB0"/>
                </a:solidFill>
                <a:latin typeface="Century Gothic" panose="020B0502020202020204" pitchFamily="34" charset="0"/>
                <a:ea typeface="Arial" pitchFamily="34" charset="-122"/>
                <a:sym typeface="Arial" pitchFamily="34" charset="-122"/>
              </a:rPr>
              <a:t>계산 및 시각화 시스템</a:t>
            </a:r>
            <a:endParaRPr lang="zh-CN" altLang="en-US" sz="4400" b="1" spc="-150" dirty="0">
              <a:solidFill>
                <a:srgbClr val="2F5EB0"/>
              </a:solidFill>
              <a:latin typeface="Century Gothic" panose="020B0502020202020204" pitchFamily="34" charset="0"/>
              <a:ea typeface="Arial" pitchFamily="34" charset="-122"/>
              <a:sym typeface="Arial" pitchFamily="34" charset="-122"/>
            </a:endParaRPr>
          </a:p>
        </p:txBody>
      </p:sp>
      <p:sp>
        <p:nvSpPr>
          <p:cNvPr id="25" name="Group 24">
            <a:extLst>
              <a:ext uri="{FF2B5EF4-FFF2-40B4-BE49-F238E27FC236}">
                <a16:creationId xmlns:a16="http://schemas.microsoft.com/office/drawing/2014/main" id="{2FA99AF1-548B-4800-8FB4-CF1EFF0689CC}"/>
              </a:ext>
            </a:extLst>
          </p:cNvPr>
          <p:cNvSpPr/>
          <p:nvPr/>
        </p:nvSpPr>
        <p:spPr>
          <a:xfrm>
            <a:off x="9252933" y="89513"/>
            <a:ext cx="2959734" cy="2959734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Group 36">
            <a:extLst>
              <a:ext uri="{FF2B5EF4-FFF2-40B4-BE49-F238E27FC236}">
                <a16:creationId xmlns:a16="http://schemas.microsoft.com/office/drawing/2014/main" id="{B6DC1BEE-862D-4889-A077-41C0ED48299C}"/>
              </a:ext>
            </a:extLst>
          </p:cNvPr>
          <p:cNvSpPr/>
          <p:nvPr/>
        </p:nvSpPr>
        <p:spPr>
          <a:xfrm>
            <a:off x="9246633" y="3018706"/>
            <a:ext cx="2959734" cy="2959734"/>
          </a:xfrm>
          <a:prstGeom prst="diamond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39">
            <a:extLst>
              <a:ext uri="{FF2B5EF4-FFF2-40B4-BE49-F238E27FC236}">
                <a16:creationId xmlns:a16="http://schemas.microsoft.com/office/drawing/2014/main" id="{D798FAD8-5988-4CC7-A6E6-B9A25ECC62AD}"/>
              </a:ext>
            </a:extLst>
          </p:cNvPr>
          <p:cNvSpPr/>
          <p:nvPr/>
        </p:nvSpPr>
        <p:spPr>
          <a:xfrm>
            <a:off x="8500503" y="2055515"/>
            <a:ext cx="1987464" cy="1987464"/>
          </a:xfrm>
          <a:prstGeom prst="diamond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Group 42">
            <a:extLst>
              <a:ext uri="{FF2B5EF4-FFF2-40B4-BE49-F238E27FC236}">
                <a16:creationId xmlns:a16="http://schemas.microsoft.com/office/drawing/2014/main" id="{FBDBB62B-3B10-4309-8E52-5DBF648E3563}"/>
              </a:ext>
            </a:extLst>
          </p:cNvPr>
          <p:cNvSpPr/>
          <p:nvPr/>
        </p:nvSpPr>
        <p:spPr>
          <a:xfrm>
            <a:off x="8707772" y="5077805"/>
            <a:ext cx="1780195" cy="1780195"/>
          </a:xfrm>
          <a:prstGeom prst="diamond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4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50"/>
                            </p:stCondLst>
                            <p:childTnLst>
                              <p:par>
                                <p:cTn id="4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9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45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4" grpId="0"/>
      <p:bldP spid="14" grpId="0"/>
      <p:bldP spid="23" grpId="0"/>
      <p:bldP spid="25" grpId="0" animBg="1"/>
      <p:bldP spid="37" grpId="0" animBg="1"/>
      <p:bldP spid="40" grpId="0" animBg="1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17"/>
          <p:cNvSpPr>
            <a:spLocks noChangeArrowheads="1"/>
          </p:cNvSpPr>
          <p:nvPr/>
        </p:nvSpPr>
        <p:spPr bwMode="auto">
          <a:xfrm>
            <a:off x="2458455" y="2858537"/>
            <a:ext cx="7293378" cy="15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8800" b="1" spc="-150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팀원소개</a:t>
            </a:r>
            <a:endParaRPr lang="en-US" altLang="zh-CN" sz="8800" b="1" spc="-150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0" name="Group 19"/>
          <p:cNvCxnSpPr>
            <a:cxnSpLocks/>
          </p:cNvCxnSpPr>
          <p:nvPr/>
        </p:nvCxnSpPr>
        <p:spPr bwMode="auto">
          <a:xfrm>
            <a:off x="3253409" y="4575930"/>
            <a:ext cx="5685182" cy="0"/>
          </a:xfrm>
          <a:prstGeom prst="line">
            <a:avLst/>
          </a:prstGeom>
          <a:ln w="28575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oup 24">
            <a:extLst>
              <a:ext uri="{FF2B5EF4-FFF2-40B4-BE49-F238E27FC236}">
                <a16:creationId xmlns:a16="http://schemas.microsoft.com/office/drawing/2014/main" id="{01F91BB4-D970-4AE8-B05B-16FB100FFFF4}"/>
              </a:ext>
            </a:extLst>
          </p:cNvPr>
          <p:cNvSpPr/>
          <p:nvPr/>
        </p:nvSpPr>
        <p:spPr>
          <a:xfrm>
            <a:off x="5132532" y="1355328"/>
            <a:ext cx="2068367" cy="1531288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bIns="144000" rtlCol="0" anchor="ctr"/>
          <a:lstStyle/>
          <a:p>
            <a:r>
              <a:rPr lang="en-US" altLang="zh-CN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zh-CN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5"/>
          <p:cNvSpPr/>
          <p:nvPr/>
        </p:nvSpPr>
        <p:spPr>
          <a:xfrm>
            <a:off x="9894073" y="4191473"/>
            <a:ext cx="2051038" cy="1232773"/>
          </a:xfrm>
          <a:prstGeom prst="rect">
            <a:avLst/>
          </a:prstGeom>
          <a:solidFill>
            <a:srgbClr val="124062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111979" y="4189509"/>
            <a:ext cx="2051038" cy="1234738"/>
          </a:xfrm>
          <a:prstGeom prst="rect">
            <a:avLst/>
          </a:prstGeom>
          <a:solidFill>
            <a:srgbClr val="124062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3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팀원소개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6" name="Rectangle 35"/>
          <p:cNvSpPr/>
          <p:nvPr/>
        </p:nvSpPr>
        <p:spPr>
          <a:xfrm>
            <a:off x="245077" y="4197747"/>
            <a:ext cx="2051038" cy="1226501"/>
          </a:xfrm>
          <a:prstGeom prst="rect">
            <a:avLst/>
          </a:prstGeom>
          <a:solidFill>
            <a:srgbClr val="124062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7" name="Rectangle 40"/>
          <p:cNvSpPr/>
          <p:nvPr/>
        </p:nvSpPr>
        <p:spPr>
          <a:xfrm>
            <a:off x="2679230" y="4197378"/>
            <a:ext cx="2052000" cy="1226869"/>
          </a:xfrm>
          <a:prstGeom prst="rect">
            <a:avLst/>
          </a:prstGeom>
          <a:solidFill>
            <a:srgbClr val="537285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10" name="TextBox 195"/>
          <p:cNvSpPr txBox="1"/>
          <p:nvPr/>
        </p:nvSpPr>
        <p:spPr>
          <a:xfrm>
            <a:off x="736819" y="4328018"/>
            <a:ext cx="108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600" b="1" dirty="0" err="1" smtClean="0">
                <a:solidFill>
                  <a:srgbClr val="FEFABC"/>
                </a:solidFill>
                <a:latin typeface="나눔스퀘어 ExtraBold" panose="020B0600000101010101" pitchFamily="50" charset="-127"/>
                <a:ea typeface="Arial" panose="020B0503020204020204" pitchFamily="34" charset="-122"/>
                <a:sym typeface="맑은 고딕" pitchFamily="2" charset="0"/>
              </a:rPr>
              <a:t>최성웅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12" name="TextBox 196"/>
          <p:cNvSpPr txBox="1"/>
          <p:nvPr/>
        </p:nvSpPr>
        <p:spPr>
          <a:xfrm>
            <a:off x="304400" y="4684951"/>
            <a:ext cx="189001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팀장</a:t>
            </a:r>
            <a:endParaRPr lang="en-US" altLang="ko-KR" sz="1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맑은 고딕" pitchFamily="2" charset="0"/>
            </a:endParaRPr>
          </a:p>
          <a:p>
            <a:pPr algn="ctr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모델링 </a:t>
            </a:r>
            <a:endParaRPr lang="en-US" altLang="ko-KR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맑은 고딕" pitchFamily="2" charset="0"/>
            </a:endParaRPr>
          </a:p>
          <a:p>
            <a:pPr algn="ctr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탄소 배출량 시뮬레이터</a:t>
            </a: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sp>
        <p:nvSpPr>
          <p:cNvPr id="13" name="TextBox 195"/>
          <p:cNvSpPr txBox="1"/>
          <p:nvPr/>
        </p:nvSpPr>
        <p:spPr>
          <a:xfrm>
            <a:off x="3314451" y="43171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smtClean="0">
                <a:solidFill>
                  <a:srgbClr val="FEF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맑은 고딕" pitchFamily="2" charset="0"/>
              </a:rPr>
              <a:t>이재우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14" name="TextBox 196"/>
          <p:cNvSpPr txBox="1"/>
          <p:nvPr/>
        </p:nvSpPr>
        <p:spPr>
          <a:xfrm>
            <a:off x="2671170" y="4684950"/>
            <a:ext cx="205436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30000"/>
              </a:lnSpc>
              <a:defRPr/>
            </a:pPr>
            <a:r>
              <a:rPr lang="en-US" altLang="zh-CN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함초롬돋움" panose="02030504000101010101" pitchFamily="18" charset="-127"/>
                <a:sym typeface="맑은 고딕" pitchFamily="2" charset="0"/>
              </a:rPr>
              <a:t>DB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함초롬돋움" panose="02030504000101010101" pitchFamily="18" charset="-127"/>
                <a:sym typeface="맑은 고딕" pitchFamily="2" charset="0"/>
              </a:rPr>
              <a:t>구축</a:t>
            </a:r>
            <a:endParaRPr lang="en-US" altLang="ko-KR" sz="1000" dirty="0" smtClean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  <a:p>
            <a:pPr algn="ctr" latinLnBrk="1">
              <a:lnSpc>
                <a:spcPct val="130000"/>
              </a:lnSpc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함초롬돋움" panose="02030504000101010101" pitchFamily="18" charset="-127"/>
                <a:sym typeface="맑은 고딕" pitchFamily="2" charset="0"/>
              </a:rPr>
              <a:t>지역별 탄소배출량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함초롬돋움" panose="02030504000101010101" pitchFamily="18" charset="-127"/>
                <a:sym typeface="맑은 고딕" pitchFamily="2" charset="0"/>
              </a:rPr>
              <a:t>,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함초롬돋움" panose="02030504000101010101" pitchFamily="18" charset="-127"/>
                <a:sym typeface="맑은 고딕" pitchFamily="2" charset="0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함초롬돋움" panose="02030504000101010101" pitchFamily="18" charset="-127"/>
                <a:sym typeface="맑은 고딕" pitchFamily="2" charset="0"/>
              </a:rPr>
              <a:t>환경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함초롬돋움" panose="02030504000101010101" pitchFamily="18" charset="-127"/>
                <a:sym typeface="맑은 고딕" pitchFamily="2" charset="0"/>
              </a:rPr>
              <a:t>MBTI</a:t>
            </a:r>
          </a:p>
          <a:p>
            <a:pPr algn="ctr" latinLnBrk="1">
              <a:lnSpc>
                <a:spcPct val="130000"/>
              </a:lnSpc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함초롬돋움" panose="02030504000101010101" pitchFamily="18" charset="-127"/>
                <a:sym typeface="맑은 고딕" pitchFamily="2" charset="0"/>
              </a:rPr>
              <a:t>서버 배포</a:t>
            </a: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30" y="2061738"/>
            <a:ext cx="1539000" cy="2052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1" y="2048093"/>
            <a:ext cx="1594603" cy="205020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  <p:sp>
        <p:nvSpPr>
          <p:cNvPr id="23" name="TextBox 195"/>
          <p:cNvSpPr txBox="1"/>
          <p:nvPr/>
        </p:nvSpPr>
        <p:spPr>
          <a:xfrm>
            <a:off x="5734611" y="43171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err="1" smtClean="0">
                <a:solidFill>
                  <a:srgbClr val="FEFABC"/>
                </a:solidFill>
                <a:latin typeface="나눔스퀘어 ExtraBold" panose="020B0600000101010101" pitchFamily="50" charset="-127"/>
                <a:ea typeface="Arial" panose="020B0503020204020204" pitchFamily="34" charset="-122"/>
                <a:sym typeface="맑은 고딕" pitchFamily="2" charset="0"/>
              </a:rPr>
              <a:t>노윤기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24" name="TextBox 196"/>
          <p:cNvSpPr txBox="1"/>
          <p:nvPr/>
        </p:nvSpPr>
        <p:spPr>
          <a:xfrm>
            <a:off x="5113162" y="4691979"/>
            <a:ext cx="2054366" cy="46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30000"/>
              </a:lnSpc>
              <a:defRPr/>
            </a:pPr>
            <a:r>
              <a:rPr lang="ko-KR" altLang="en-US" sz="10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함초롬돋움" panose="02030504000101010101" pitchFamily="18" charset="-127"/>
                <a:sym typeface="맑은 고딕" pitchFamily="2" charset="0"/>
              </a:rPr>
              <a:t>웹앱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함초롬돋움" panose="02030504000101010101" pitchFamily="18" charset="-127"/>
                <a:sym typeface="맑은 고딕" pitchFamily="2" charset="0"/>
              </a:rPr>
              <a:t> 제작</a:t>
            </a:r>
            <a:endParaRPr lang="en-US" altLang="ko-KR" sz="1000" dirty="0" smtClean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  <a:p>
            <a:pPr algn="ctr" latinLnBrk="1">
              <a:lnSpc>
                <a:spcPct val="130000"/>
              </a:lnSpc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함초롬돋움" panose="02030504000101010101" pitchFamily="18" charset="-127"/>
                <a:sym typeface="맑은 고딕" pitchFamily="2" charset="0"/>
              </a:rPr>
              <a:t>전반적인 화면 틀 제작</a:t>
            </a: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75" y="2061738"/>
            <a:ext cx="1525540" cy="2033337"/>
          </a:xfrm>
          <a:prstGeom prst="rect">
            <a:avLst/>
          </a:prstGeom>
        </p:spPr>
      </p:pic>
      <p:sp>
        <p:nvSpPr>
          <p:cNvPr id="26" name="Rectangle 40"/>
          <p:cNvSpPr/>
          <p:nvPr/>
        </p:nvSpPr>
        <p:spPr>
          <a:xfrm>
            <a:off x="7549460" y="4197379"/>
            <a:ext cx="2052000" cy="1226868"/>
          </a:xfrm>
          <a:prstGeom prst="rect">
            <a:avLst/>
          </a:prstGeom>
          <a:solidFill>
            <a:srgbClr val="537285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27" name="TextBox 195"/>
          <p:cNvSpPr txBox="1"/>
          <p:nvPr/>
        </p:nvSpPr>
        <p:spPr>
          <a:xfrm>
            <a:off x="8151063" y="43171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smtClean="0">
                <a:solidFill>
                  <a:srgbClr val="FEF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맑은 고딕" pitchFamily="2" charset="0"/>
              </a:rPr>
              <a:t>박근혜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28" name="TextBox 196"/>
          <p:cNvSpPr txBox="1"/>
          <p:nvPr/>
        </p:nvSpPr>
        <p:spPr>
          <a:xfrm>
            <a:off x="7576129" y="4703136"/>
            <a:ext cx="205436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30000"/>
              </a:lnSpc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실천일지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자유게시판</a:t>
            </a:r>
            <a:endParaRPr lang="en-US" altLang="ko-KR" sz="1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맑은 고딕" pitchFamily="2" charset="0"/>
            </a:endParaRPr>
          </a:p>
          <a:p>
            <a:pPr algn="ctr" latinLnBrk="1">
              <a:lnSpc>
                <a:spcPct val="130000"/>
              </a:lnSpc>
              <a:defRPr/>
            </a:pPr>
            <a:r>
              <a:rPr lang="ko-KR" altLang="en-US" sz="10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환경뉴스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 구현</a:t>
            </a:r>
            <a:endParaRPr lang="en-US" altLang="ko-KR" sz="1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맑은 고딕" pitchFamily="2" charset="0"/>
            </a:endParaRPr>
          </a:p>
          <a:p>
            <a:pPr algn="ctr" latinLnBrk="1">
              <a:lnSpc>
                <a:spcPct val="130000"/>
              </a:lnSpc>
              <a:defRPr/>
            </a:pP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962" y="2043076"/>
            <a:ext cx="1552996" cy="2070662"/>
          </a:xfrm>
          <a:prstGeom prst="rect">
            <a:avLst/>
          </a:prstGeom>
        </p:spPr>
      </p:pic>
      <p:sp>
        <p:nvSpPr>
          <p:cNvPr id="33" name="TextBox 195"/>
          <p:cNvSpPr txBox="1"/>
          <p:nvPr/>
        </p:nvSpPr>
        <p:spPr>
          <a:xfrm>
            <a:off x="10489673" y="429850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smtClean="0">
                <a:solidFill>
                  <a:srgbClr val="FEF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맑은 고딕" pitchFamily="2" charset="0"/>
              </a:rPr>
              <a:t>이상희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34" name="TextBox 196"/>
          <p:cNvSpPr txBox="1"/>
          <p:nvPr/>
        </p:nvSpPr>
        <p:spPr>
          <a:xfrm>
            <a:off x="9865038" y="4707368"/>
            <a:ext cx="205436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함초롬돋움" panose="02030504000101010101" pitchFamily="18" charset="-127"/>
                <a:ea typeface="나눔스퀘어" panose="020B0600000101010101" pitchFamily="50" charset="-127"/>
                <a:sym typeface="맑은 고딕" pitchFamily="2" charset="0"/>
              </a:rPr>
              <a:t>로그인 </a:t>
            </a:r>
            <a:r>
              <a:rPr lang="ko-KR" altLang="en-US" sz="1000" dirty="0" err="1" smtClean="0">
                <a:solidFill>
                  <a:schemeClr val="bg1"/>
                </a:solidFill>
                <a:latin typeface="함초롬돋움" panose="02030504000101010101" pitchFamily="18" charset="-127"/>
                <a:ea typeface="나눔스퀘어" panose="020B0600000101010101" pitchFamily="50" charset="-127"/>
                <a:sym typeface="맑은 고딕" pitchFamily="2" charset="0"/>
              </a:rPr>
              <a:t>기능구현</a:t>
            </a:r>
            <a:endParaRPr lang="en-US" altLang="zh-CN" sz="1000" dirty="0">
              <a:solidFill>
                <a:prstClr val="black">
                  <a:lumMod val="65000"/>
                  <a:lumOff val="35000"/>
                </a:prst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604020202020204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284" y="2061738"/>
            <a:ext cx="1552996" cy="20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7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6" grpId="0" animBg="1"/>
      <p:bldP spid="7" grpId="0" animBg="1"/>
      <p:bldP spid="10" grpId="0"/>
      <p:bldP spid="12" grpId="0"/>
      <p:bldP spid="13" grpId="0"/>
      <p:bldP spid="14" grpId="0"/>
      <p:bldP spid="23" grpId="0"/>
      <p:bldP spid="24" grpId="0"/>
      <p:bldP spid="26" grpId="0" animBg="1"/>
      <p:bldP spid="27" grpId="0"/>
      <p:bldP spid="28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17"/>
          <p:cNvSpPr>
            <a:spLocks noChangeArrowheads="1"/>
          </p:cNvSpPr>
          <p:nvPr/>
        </p:nvSpPr>
        <p:spPr bwMode="auto">
          <a:xfrm>
            <a:off x="2458455" y="2858537"/>
            <a:ext cx="7293378" cy="15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8800" b="1" spc="-150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수행절차</a:t>
            </a:r>
            <a:endParaRPr lang="en-US" altLang="zh-CN" sz="8800" b="1" spc="-150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0" name="Group 19"/>
          <p:cNvCxnSpPr>
            <a:cxnSpLocks/>
          </p:cNvCxnSpPr>
          <p:nvPr/>
        </p:nvCxnSpPr>
        <p:spPr bwMode="auto">
          <a:xfrm>
            <a:off x="3253409" y="4575930"/>
            <a:ext cx="5685182" cy="0"/>
          </a:xfrm>
          <a:prstGeom prst="line">
            <a:avLst/>
          </a:prstGeom>
          <a:ln w="28575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oup 24">
            <a:extLst>
              <a:ext uri="{FF2B5EF4-FFF2-40B4-BE49-F238E27FC236}">
                <a16:creationId xmlns:a16="http://schemas.microsoft.com/office/drawing/2014/main" id="{01F91BB4-D970-4AE8-B05B-16FB100FFFF4}"/>
              </a:ext>
            </a:extLst>
          </p:cNvPr>
          <p:cNvSpPr/>
          <p:nvPr/>
        </p:nvSpPr>
        <p:spPr>
          <a:xfrm>
            <a:off x="5101359" y="1355328"/>
            <a:ext cx="2016413" cy="1531288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bIns="144000" rtlCol="0" anchor="ctr"/>
          <a:lstStyle/>
          <a:p>
            <a:r>
              <a:rPr lang="en-US" altLang="zh-CN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zh-CN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9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개발일정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168" y="895896"/>
            <a:ext cx="8857797" cy="53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산출물리스트</a:t>
            </a:r>
            <a:r>
              <a:rPr lang="en-US" altLang="zh-CN" sz="1100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18" name="Group 36"/>
          <p:cNvSpPr/>
          <p:nvPr/>
        </p:nvSpPr>
        <p:spPr>
          <a:xfrm>
            <a:off x="1035951" y="1410479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Group 36"/>
          <p:cNvSpPr/>
          <p:nvPr/>
        </p:nvSpPr>
        <p:spPr>
          <a:xfrm>
            <a:off x="1035951" y="2227461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Group 36"/>
          <p:cNvSpPr/>
          <p:nvPr/>
        </p:nvSpPr>
        <p:spPr>
          <a:xfrm>
            <a:off x="1035951" y="3052965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36"/>
          <p:cNvSpPr/>
          <p:nvPr/>
        </p:nvSpPr>
        <p:spPr>
          <a:xfrm>
            <a:off x="1035951" y="3826598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Group 36"/>
          <p:cNvSpPr/>
          <p:nvPr/>
        </p:nvSpPr>
        <p:spPr>
          <a:xfrm>
            <a:off x="1035951" y="4601768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Group 36"/>
          <p:cNvSpPr/>
          <p:nvPr/>
        </p:nvSpPr>
        <p:spPr>
          <a:xfrm>
            <a:off x="1035951" y="5356240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5" name="Group 36"/>
          <p:cNvSpPr/>
          <p:nvPr/>
        </p:nvSpPr>
        <p:spPr>
          <a:xfrm>
            <a:off x="6421683" y="1469202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Group 36"/>
          <p:cNvSpPr/>
          <p:nvPr/>
        </p:nvSpPr>
        <p:spPr>
          <a:xfrm>
            <a:off x="6421683" y="2261017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8" name="Group 36"/>
          <p:cNvSpPr/>
          <p:nvPr/>
        </p:nvSpPr>
        <p:spPr>
          <a:xfrm>
            <a:off x="6421683" y="3086388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Group 36"/>
          <p:cNvSpPr/>
          <p:nvPr/>
        </p:nvSpPr>
        <p:spPr>
          <a:xfrm>
            <a:off x="6421683" y="3870592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42" y="1410479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계획서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41" y="2261017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요구사항 </a:t>
            </a: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정의목록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4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40" y="3086388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단위업무</a:t>
            </a:r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정의목록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6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39" y="3851275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프로세스 흐름도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38" y="4649061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자료사전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38" y="5403533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ERD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43608" y="1477591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테이블 목록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2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35218" y="2269406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테이블 정의서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43606" y="3094777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메뉴 구조도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35216" y="3884831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화면정의서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4422798" y="1477222"/>
            <a:ext cx="400051" cy="392906"/>
          </a:xfrm>
          <a:prstGeom prst="ellipse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4670448" y="3144414"/>
            <a:ext cx="400051" cy="392906"/>
          </a:xfrm>
          <a:prstGeom prst="ellipse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3446945" y="4701813"/>
            <a:ext cx="400051" cy="392906"/>
          </a:xfrm>
          <a:prstGeom prst="ellipse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3384838" y="5437912"/>
            <a:ext cx="400051" cy="392906"/>
          </a:xfrm>
          <a:prstGeom prst="ellipse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9214062" y="1514972"/>
            <a:ext cx="400051" cy="392906"/>
          </a:xfrm>
          <a:prstGeom prst="ellipse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9385989" y="3142360"/>
            <a:ext cx="400051" cy="392906"/>
          </a:xfrm>
          <a:prstGeom prst="ellipse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4672928" y="2284934"/>
            <a:ext cx="400051" cy="392906"/>
          </a:xfrm>
          <a:prstGeom prst="ellipse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4372064" y="3903353"/>
            <a:ext cx="400051" cy="392906"/>
          </a:xfrm>
          <a:prstGeom prst="ellipse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9499309" y="2312927"/>
            <a:ext cx="400051" cy="392906"/>
          </a:xfrm>
          <a:prstGeom prst="ellipse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9184679" y="3918895"/>
            <a:ext cx="400051" cy="39290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7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수집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1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1208953"/>
            <a:ext cx="639573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지번별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에너지 사용량 데이터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7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년도와 월별로 전국 지번 주소별에 따른 건물 가스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전기 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합계온실가스 배출 데이터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산림빅데이터 거래소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산림자원관리</a:t>
            </a:r>
            <a:endParaRPr lang="en-US" altLang="zh-CN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87" y="26632"/>
            <a:ext cx="9570736" cy="56578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87" y="3448051"/>
            <a:ext cx="57404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7" y="850343"/>
            <a:ext cx="4077204" cy="1481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7" y="2331830"/>
            <a:ext cx="4077204" cy="29860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714" y="589651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결측치</a:t>
            </a:r>
            <a:r>
              <a:rPr lang="ko-KR" altLang="en-US" b="1" dirty="0"/>
              <a:t> 및 정합성이 맞지 않아 문의 </a:t>
            </a:r>
            <a:r>
              <a:rPr lang="ko-KR" altLang="en-US" dirty="0" smtClean="0"/>
              <a:t>　</a:t>
            </a:r>
            <a:endParaRPr lang="ko-KR" altLang="en-US" dirty="0"/>
          </a:p>
        </p:txBody>
      </p:sp>
      <p:sp>
        <p:nvSpPr>
          <p:cNvPr id="8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수집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709959" y="5470341"/>
            <a:ext cx="0" cy="4261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5642528" y="3612274"/>
            <a:ext cx="561976" cy="80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57" y="5300478"/>
            <a:ext cx="3424814" cy="3048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43" y="867784"/>
            <a:ext cx="4466953" cy="35348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144" y="4402651"/>
            <a:ext cx="3515216" cy="247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6097" y="4402651"/>
            <a:ext cx="954000" cy="3252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2312" y="5326364"/>
            <a:ext cx="686250" cy="32389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301365" y="5479672"/>
            <a:ext cx="456527" cy="15242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617825" y="4535824"/>
            <a:ext cx="624948" cy="16781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1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수집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1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1208953"/>
            <a:ext cx="6395735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대한민국 가구당 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평균전력사용량</a:t>
            </a:r>
            <a:r>
              <a:rPr lang="en-US" altLang="zh-CN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월단위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endParaRPr lang="en-US" altLang="ko-KR" sz="27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시도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시군구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별로 가구당 전력사용량 및 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요금을 월 단위로 생성된 에너지 사용                             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한국전력 데이터 오픈마켓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한국전력공사</a:t>
            </a:r>
            <a:endParaRPr lang="en-US" altLang="zh-CN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93" y="0"/>
            <a:ext cx="7992093" cy="586874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92" y="3590925"/>
            <a:ext cx="4797207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0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시각화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44" y="0"/>
            <a:ext cx="5204556" cy="35147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44" y="3514725"/>
            <a:ext cx="5366384" cy="3736657"/>
          </a:xfrm>
          <a:prstGeom prst="rect">
            <a:avLst/>
          </a:prstGeom>
        </p:spPr>
      </p:pic>
      <p:sp>
        <p:nvSpPr>
          <p:cNvPr id="23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429881" y="1839895"/>
            <a:ext cx="639573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전체 데이터 중에서 지역별로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개수 차이가 큼을 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알수있음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8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가구수로 보면 차이가 더욱 큼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736674" y="3659536"/>
            <a:ext cx="559751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경기도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11260073" y="345118"/>
            <a:ext cx="559751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경기도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477582" y="2732677"/>
            <a:ext cx="559750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제주도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10847645" y="5969466"/>
            <a:ext cx="559750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제주도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전처리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3514725"/>
            <a:ext cx="5712162" cy="3486150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박스플롯을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통하여 데이터 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이상값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확인</a:t>
            </a:r>
            <a:endParaRPr lang="en-US" altLang="ko-KR" sz="27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데이터를 정규화 표준화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하기전에는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                              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전력사용값데이터에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음수값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들어가있음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이상치를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제거하고 다시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박스플롯을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그렸을때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데이터들이 어느정도 고르게 나오는 것을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볼수있음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-15935"/>
            <a:ext cx="5712162" cy="35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oup 35">
            <a:extLst>
              <a:ext uri="{FF2B5EF4-FFF2-40B4-BE49-F238E27FC236}">
                <a16:creationId xmlns:a16="http://schemas.microsoft.com/office/drawing/2014/main" id="{EC457B0D-7ED1-42CA-A1BC-24F46FFE5ECD}"/>
              </a:ext>
            </a:extLst>
          </p:cNvPr>
          <p:cNvSpPr/>
          <p:nvPr/>
        </p:nvSpPr>
        <p:spPr>
          <a:xfrm rot="2700000">
            <a:off x="9713668" y="-320034"/>
            <a:ext cx="3726188" cy="1851884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1574608 w 3177271"/>
              <a:gd name="connsiteY2" fmla="*/ 1623477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5" fmla="*/ 0 w 3177271"/>
              <a:gd name="connsiteY5" fmla="*/ 3166723 h 3177271"/>
              <a:gd name="connsiteX0" fmla="*/ 0 w 3177271"/>
              <a:gd name="connsiteY0" fmla="*/ 1543246 h 1553794"/>
              <a:gd name="connsiteX1" fmla="*/ 1543246 w 3177271"/>
              <a:gd name="connsiteY1" fmla="*/ 0 h 1553794"/>
              <a:gd name="connsiteX2" fmla="*/ 1574608 w 3177271"/>
              <a:gd name="connsiteY2" fmla="*/ 0 h 1553794"/>
              <a:gd name="connsiteX3" fmla="*/ 3177271 w 3177271"/>
              <a:gd name="connsiteY3" fmla="*/ 1553794 h 1553794"/>
              <a:gd name="connsiteX4" fmla="*/ 0 w 3177271"/>
              <a:gd name="connsiteY4" fmla="*/ 1553794 h 1553794"/>
              <a:gd name="connsiteX5" fmla="*/ 0 w 3177271"/>
              <a:gd name="connsiteY5" fmla="*/ 1543246 h 1553794"/>
              <a:gd name="connsiteX0" fmla="*/ 0 w 3177271"/>
              <a:gd name="connsiteY0" fmla="*/ 1568529 h 1579077"/>
              <a:gd name="connsiteX1" fmla="*/ 1543246 w 3177271"/>
              <a:gd name="connsiteY1" fmla="*/ 2528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  <a:gd name="connsiteX0" fmla="*/ 0 w 3177271"/>
              <a:gd name="connsiteY0" fmla="*/ 1568529 h 1579077"/>
              <a:gd name="connsiteX1" fmla="*/ 1568527 w 3177271"/>
              <a:gd name="connsiteY1" fmla="*/ 722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7271" h="1579077">
                <a:moveTo>
                  <a:pt x="0" y="1568529"/>
                </a:moveTo>
                <a:lnTo>
                  <a:pt x="1568527" y="7223"/>
                </a:lnTo>
                <a:lnTo>
                  <a:pt x="1599891" y="0"/>
                </a:lnTo>
                <a:lnTo>
                  <a:pt x="3177271" y="1579077"/>
                </a:lnTo>
                <a:lnTo>
                  <a:pt x="0" y="1579077"/>
                </a:lnTo>
                <a:lnTo>
                  <a:pt x="0" y="1568529"/>
                </a:lnTo>
                <a:close/>
              </a:path>
            </a:pathLst>
          </a:custGeom>
          <a:noFill/>
          <a:ln>
            <a:solidFill>
              <a:srgbClr val="2F5EB0"/>
            </a:solidFill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6" name="Group 35"/>
          <p:cNvSpPr/>
          <p:nvPr/>
        </p:nvSpPr>
        <p:spPr>
          <a:xfrm>
            <a:off x="6680828" y="1534624"/>
            <a:ext cx="4751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</a:t>
            </a:r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Group 36"/>
          <p:cNvSpPr/>
          <p:nvPr/>
        </p:nvSpPr>
        <p:spPr>
          <a:xfrm>
            <a:off x="5940273" y="1578259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Group 37"/>
          <p:cNvSpPr/>
          <p:nvPr/>
        </p:nvSpPr>
        <p:spPr>
          <a:xfrm>
            <a:off x="6680829" y="2555116"/>
            <a:ext cx="490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팀원소개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Group 38"/>
          <p:cNvSpPr/>
          <p:nvPr/>
        </p:nvSpPr>
        <p:spPr>
          <a:xfrm>
            <a:off x="5940273" y="2598751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39"/>
          <p:cNvSpPr/>
          <p:nvPr/>
        </p:nvSpPr>
        <p:spPr>
          <a:xfrm>
            <a:off x="6680829" y="3575608"/>
            <a:ext cx="490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수행절차</a:t>
            </a:r>
            <a:endParaRPr lang="zh-CN" altLang="en-US" sz="2800" b="1" kern="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1" name="Group 40"/>
          <p:cNvSpPr/>
          <p:nvPr/>
        </p:nvSpPr>
        <p:spPr>
          <a:xfrm>
            <a:off x="5940273" y="3619243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Group 44"/>
          <p:cNvSpPr/>
          <p:nvPr/>
        </p:nvSpPr>
        <p:spPr>
          <a:xfrm>
            <a:off x="6680829" y="4596101"/>
            <a:ext cx="490086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 kern="0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시현</a:t>
            </a:r>
            <a:endParaRPr lang="zh-CN" altLang="en-US" sz="2800" b="1" kern="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algn="dist"/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6" name="Group 45"/>
          <p:cNvSpPr/>
          <p:nvPr/>
        </p:nvSpPr>
        <p:spPr>
          <a:xfrm>
            <a:off x="5940273" y="4639736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Group 35">
            <a:extLst>
              <a:ext uri="{FF2B5EF4-FFF2-40B4-BE49-F238E27FC236}">
                <a16:creationId xmlns:a16="http://schemas.microsoft.com/office/drawing/2014/main" id="{CF824ABB-4BB0-4977-A116-A57F155886B8}"/>
              </a:ext>
            </a:extLst>
          </p:cNvPr>
          <p:cNvSpPr/>
          <p:nvPr/>
        </p:nvSpPr>
        <p:spPr>
          <a:xfrm rot="2700000">
            <a:off x="9924072" y="-236399"/>
            <a:ext cx="3345815" cy="1662842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1574608 w 3177271"/>
              <a:gd name="connsiteY2" fmla="*/ 1623477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5" fmla="*/ 0 w 3177271"/>
              <a:gd name="connsiteY5" fmla="*/ 3166723 h 3177271"/>
              <a:gd name="connsiteX0" fmla="*/ 0 w 3177271"/>
              <a:gd name="connsiteY0" fmla="*/ 1543246 h 1553794"/>
              <a:gd name="connsiteX1" fmla="*/ 1543246 w 3177271"/>
              <a:gd name="connsiteY1" fmla="*/ 0 h 1553794"/>
              <a:gd name="connsiteX2" fmla="*/ 1574608 w 3177271"/>
              <a:gd name="connsiteY2" fmla="*/ 0 h 1553794"/>
              <a:gd name="connsiteX3" fmla="*/ 3177271 w 3177271"/>
              <a:gd name="connsiteY3" fmla="*/ 1553794 h 1553794"/>
              <a:gd name="connsiteX4" fmla="*/ 0 w 3177271"/>
              <a:gd name="connsiteY4" fmla="*/ 1553794 h 1553794"/>
              <a:gd name="connsiteX5" fmla="*/ 0 w 3177271"/>
              <a:gd name="connsiteY5" fmla="*/ 1543246 h 1553794"/>
              <a:gd name="connsiteX0" fmla="*/ 0 w 3177271"/>
              <a:gd name="connsiteY0" fmla="*/ 1568529 h 1579077"/>
              <a:gd name="connsiteX1" fmla="*/ 1543246 w 3177271"/>
              <a:gd name="connsiteY1" fmla="*/ 2528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  <a:gd name="connsiteX0" fmla="*/ 0 w 3177271"/>
              <a:gd name="connsiteY0" fmla="*/ 1568529 h 1579077"/>
              <a:gd name="connsiteX1" fmla="*/ 1568527 w 3177271"/>
              <a:gd name="connsiteY1" fmla="*/ 722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7271" h="1579077">
                <a:moveTo>
                  <a:pt x="0" y="1568529"/>
                </a:moveTo>
                <a:lnTo>
                  <a:pt x="1568527" y="7223"/>
                </a:lnTo>
                <a:lnTo>
                  <a:pt x="1599891" y="0"/>
                </a:lnTo>
                <a:lnTo>
                  <a:pt x="3177271" y="1579077"/>
                </a:lnTo>
                <a:lnTo>
                  <a:pt x="0" y="1579077"/>
                </a:lnTo>
                <a:lnTo>
                  <a:pt x="0" y="1568529"/>
                </a:lnTo>
                <a:close/>
              </a:path>
            </a:pathLst>
          </a:custGeom>
          <a:solidFill>
            <a:srgbClr val="2F5EB0"/>
          </a:solidFill>
          <a:ln>
            <a:solidFill>
              <a:srgbClr val="2F5EB0"/>
            </a:solidFill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64EDB5-F147-41D8-A654-881D046C6F2C}"/>
              </a:ext>
            </a:extLst>
          </p:cNvPr>
          <p:cNvGrpSpPr/>
          <p:nvPr/>
        </p:nvGrpSpPr>
        <p:grpSpPr>
          <a:xfrm rot="16200000" flipH="1">
            <a:off x="-19805" y="4703290"/>
            <a:ext cx="2186464" cy="2146852"/>
            <a:chOff x="8803" y="1500"/>
            <a:chExt cx="4747" cy="4661"/>
          </a:xfrm>
        </p:grpSpPr>
        <p:cxnSp>
          <p:nvCxnSpPr>
            <p:cNvPr id="18" name="Group 17">
              <a:extLst>
                <a:ext uri="{FF2B5EF4-FFF2-40B4-BE49-F238E27FC236}">
                  <a16:creationId xmlns:a16="http://schemas.microsoft.com/office/drawing/2014/main" id="{90713743-7CDE-4A8E-BCC3-EDEE906DB64A}"/>
                </a:ext>
              </a:extLst>
            </p:cNvPr>
            <p:cNvCxnSpPr/>
            <p:nvPr/>
          </p:nvCxnSpPr>
          <p:spPr>
            <a:xfrm>
              <a:off x="8824" y="2183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Group 18">
              <a:extLst>
                <a:ext uri="{FF2B5EF4-FFF2-40B4-BE49-F238E27FC236}">
                  <a16:creationId xmlns:a16="http://schemas.microsoft.com/office/drawing/2014/main" id="{47B12DF1-C001-4DAA-9AFA-20CCFB3BC69F}"/>
                </a:ext>
              </a:extLst>
            </p:cNvPr>
            <p:cNvCxnSpPr/>
            <p:nvPr/>
          </p:nvCxnSpPr>
          <p:spPr>
            <a:xfrm>
              <a:off x="10495" y="3595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Group 19">
              <a:extLst>
                <a:ext uri="{FF2B5EF4-FFF2-40B4-BE49-F238E27FC236}">
                  <a16:creationId xmlns:a16="http://schemas.microsoft.com/office/drawing/2014/main" id="{FC3C117D-9ECD-4305-ADC2-C63B45E20727}"/>
                </a:ext>
              </a:extLst>
            </p:cNvPr>
            <p:cNvCxnSpPr/>
            <p:nvPr/>
          </p:nvCxnSpPr>
          <p:spPr>
            <a:xfrm>
              <a:off x="8803" y="1500"/>
              <a:ext cx="4747" cy="4661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Group 20">
            <a:extLst>
              <a:ext uri="{FF2B5EF4-FFF2-40B4-BE49-F238E27FC236}">
                <a16:creationId xmlns:a16="http://schemas.microsoft.com/office/drawing/2014/main" id="{ECEA2B6A-951B-4662-8E4F-EA1BBFF1C5EE}"/>
              </a:ext>
            </a:extLst>
          </p:cNvPr>
          <p:cNvSpPr/>
          <p:nvPr/>
        </p:nvSpPr>
        <p:spPr>
          <a:xfrm>
            <a:off x="0" y="2117026"/>
            <a:ext cx="4492487" cy="2186464"/>
          </a:xfrm>
          <a:prstGeom prst="rect">
            <a:avLst/>
          </a:prstGeom>
          <a:solidFill>
            <a:srgbClr val="2F5EB0"/>
          </a:solidFill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TextBox 56">
            <a:extLst>
              <a:ext uri="{FF2B5EF4-FFF2-40B4-BE49-F238E27FC236}">
                <a16:creationId xmlns:a16="http://schemas.microsoft.com/office/drawing/2014/main" id="{36AA6BE6-49C7-4669-B3AE-A1A79D05D9D1}"/>
              </a:ext>
            </a:extLst>
          </p:cNvPr>
          <p:cNvSpPr txBox="1"/>
          <p:nvPr/>
        </p:nvSpPr>
        <p:spPr>
          <a:xfrm>
            <a:off x="1691679" y="2972912"/>
            <a:ext cx="2691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  <a:sym typeface="Arial"/>
              </a:rPr>
              <a:t>CONTENTS</a:t>
            </a:r>
            <a:endParaRPr lang="zh-CN" altLang="en-US" sz="3600" kern="0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  <a:sym typeface="Arial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8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5" grpId="0"/>
      <p:bldP spid="46" grpId="0" animBg="1"/>
      <p:bldP spid="13" grpId="0" animBg="1"/>
      <p:bldP spid="21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전처리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기초 통계량 조회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이상치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처리전에는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데이터에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음수값이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있음을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알수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있음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이상치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처리후에는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최대값과 최소값이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완만해졌음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을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알수있고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std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값이 줄어들고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총갯수가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줄어든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것도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확인가능함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57" y="3617585"/>
            <a:ext cx="6056243" cy="32600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57" y="19620"/>
            <a:ext cx="6056243" cy="35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모델링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1.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모델링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26" name="Picture 2" descr="https://wikidocs.net/images/page/31947/%EB%A8%B8%EC%8B%A0_%EB%9F%AC%EB%8B%9D_%EC%9B%8C%ED%81%AC%ED%94%8C%EB%A1%9C%EC%9A%B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24" y="1755804"/>
            <a:ext cx="10592243" cy="39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90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모델링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2.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모델평가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3" y="2414171"/>
            <a:ext cx="5453328" cy="30710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361" y="2414171"/>
            <a:ext cx="5635117" cy="31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60" y="1469873"/>
            <a:ext cx="7490339" cy="4291571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DB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  <a:r>
              <a:rPr lang="en-US" altLang="zh-CN" sz="2000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zh-CN" sz="20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31" name="GroupGroup 140">
            <a:extLst>
              <a:ext uri="{FF2B5EF4-FFF2-40B4-BE49-F238E27FC236}">
                <a16:creationId xmlns:a16="http://schemas.microsoft.com/office/drawing/2014/main" id="{34FAB5C5-1DA1-4959-8632-E3E18BADCC9F}"/>
              </a:ext>
            </a:extLst>
          </p:cNvPr>
          <p:cNvSpPr/>
          <p:nvPr/>
        </p:nvSpPr>
        <p:spPr>
          <a:xfrm>
            <a:off x="6598915" y="722141"/>
            <a:ext cx="1360264" cy="547837"/>
          </a:xfrm>
          <a:prstGeom prst="round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en-US" altLang="zh-CN" sz="32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ERD</a:t>
            </a:r>
            <a:endParaRPr lang="zh-CN" altLang="en-US" sz="32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1366542" y="2711018"/>
            <a:ext cx="182178" cy="31316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endParaRPr lang="zh-CN" altLang="en-US" sz="1600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22840" y="3615659"/>
            <a:ext cx="146705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전력사용량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921611" y="4532576"/>
            <a:ext cx="1069505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게시판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27924" y="2741133"/>
            <a:ext cx="146705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탄소배출량</a:t>
            </a:r>
          </a:p>
        </p:txBody>
      </p:sp>
      <p:sp>
        <p:nvSpPr>
          <p:cNvPr id="42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22838" y="1882050"/>
            <a:ext cx="146705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탄소흡수량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90" y="-5909"/>
            <a:ext cx="12244488" cy="6873240"/>
          </a:xfrm>
          <a:prstGeom prst="rect">
            <a:avLst/>
          </a:prstGeom>
        </p:spPr>
      </p:pic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주요 기능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4" name="MH_Other_1"/>
          <p:cNvSpPr/>
          <p:nvPr>
            <p:custDataLst>
              <p:tags r:id="rId1"/>
            </p:custDataLst>
          </p:nvPr>
        </p:nvSpPr>
        <p:spPr>
          <a:xfrm>
            <a:off x="1405100" y="1984831"/>
            <a:ext cx="1700212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7" name="Group 7"/>
          <p:cNvGrpSpPr/>
          <p:nvPr/>
        </p:nvGrpSpPr>
        <p:grpSpPr>
          <a:xfrm>
            <a:off x="1549648" y="3707485"/>
            <a:ext cx="1296000" cy="400050"/>
            <a:chOff x="755736" y="3075806"/>
            <a:chExt cx="1440000" cy="400050"/>
          </a:xfrm>
        </p:grpSpPr>
        <p:sp>
          <p:nvSpPr>
            <p:cNvPr id="28" name="GroupGroup 23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9" name="MH_SubTitle_1"/>
            <p:cNvSpPr/>
            <p:nvPr>
              <p:custDataLst>
                <p:tags r:id="rId12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예측모델</a:t>
              </a:r>
              <a:endParaRPr lang="zh-CN" altLang="en-US" sz="13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30" name="MH_Other_2"/>
          <p:cNvSpPr/>
          <p:nvPr>
            <p:custDataLst>
              <p:tags r:id="rId2"/>
            </p:custDataLst>
          </p:nvPr>
        </p:nvSpPr>
        <p:spPr>
          <a:xfrm>
            <a:off x="3881282" y="1984831"/>
            <a:ext cx="1700213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MH_Other_3"/>
          <p:cNvSpPr/>
          <p:nvPr>
            <p:custDataLst>
              <p:tags r:id="rId3"/>
            </p:custDataLst>
          </p:nvPr>
        </p:nvSpPr>
        <p:spPr>
          <a:xfrm>
            <a:off x="6397575" y="1984831"/>
            <a:ext cx="1700213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4" name="MH_Other_4"/>
          <p:cNvSpPr/>
          <p:nvPr>
            <p:custDataLst>
              <p:tags r:id="rId4"/>
            </p:custDataLst>
          </p:nvPr>
        </p:nvSpPr>
        <p:spPr>
          <a:xfrm>
            <a:off x="8935123" y="1984831"/>
            <a:ext cx="1700212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6" name="MH_Text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277275" y="4281935"/>
            <a:ext cx="191893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사용할　에너지량을　예측하고　그래프로　시각화　하여　보여줌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7" name="MH_Text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04308" y="4281935"/>
            <a:ext cx="2277709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지역별，에너지별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　사용량을　탄소배출량으로　조회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평균사용량과　비교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8" name="MH_Text_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193452" y="4281934"/>
            <a:ext cx="2212059" cy="117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환경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MBTI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테스트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　및　활동한　내용을　공유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9" name="MH_Text_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000243" y="4281935"/>
            <a:ext cx="2064835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사용자 접근성 편의성을 위해 모바일로 해당 </a:t>
            </a: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웹기능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 구현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ko-KR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grpSp>
        <p:nvGrpSpPr>
          <p:cNvPr id="40" name="Group 25"/>
          <p:cNvGrpSpPr/>
          <p:nvPr/>
        </p:nvGrpSpPr>
        <p:grpSpPr>
          <a:xfrm>
            <a:off x="4029176" y="3695849"/>
            <a:ext cx="1296000" cy="400050"/>
            <a:chOff x="755736" y="3075806"/>
            <a:chExt cx="1440000" cy="400050"/>
          </a:xfrm>
        </p:grpSpPr>
        <p:sp>
          <p:nvSpPr>
            <p:cNvPr id="41" name="GroupGroup 26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2" name="MH_SubTitle_1"/>
            <p:cNvSpPr/>
            <p:nvPr>
              <p:custDataLst>
                <p:tags r:id="rId11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에너지사용량</a:t>
              </a:r>
              <a:endParaRPr lang="zh-CN" altLang="en-US" sz="13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3" name="Group 28"/>
          <p:cNvGrpSpPr/>
          <p:nvPr/>
        </p:nvGrpSpPr>
        <p:grpSpPr>
          <a:xfrm>
            <a:off x="6565899" y="3687460"/>
            <a:ext cx="1296000" cy="400050"/>
            <a:chOff x="755736" y="3075806"/>
            <a:chExt cx="1440000" cy="400050"/>
          </a:xfrm>
        </p:grpSpPr>
        <p:sp>
          <p:nvSpPr>
            <p:cNvPr id="44" name="GroupGroup 29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5" name="MH_SubTitle_1"/>
            <p:cNvSpPr/>
            <p:nvPr>
              <p:custDataLst>
                <p:tags r:id="rId10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100" b="1" dirty="0" err="1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환경ＭＢＴＩ</a:t>
              </a:r>
              <a:endParaRPr lang="zh-CN" altLang="en-US" sz="11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6" name="Group 31"/>
          <p:cNvGrpSpPr/>
          <p:nvPr/>
        </p:nvGrpSpPr>
        <p:grpSpPr>
          <a:xfrm>
            <a:off x="9088149" y="3681083"/>
            <a:ext cx="1296000" cy="400050"/>
            <a:chOff x="755736" y="3075806"/>
            <a:chExt cx="1440000" cy="400050"/>
          </a:xfrm>
        </p:grpSpPr>
        <p:sp>
          <p:nvSpPr>
            <p:cNvPr id="47" name="GroupGroup 32"/>
            <p:cNvSpPr/>
            <p:nvPr/>
          </p:nvSpPr>
          <p:spPr>
            <a:xfrm>
              <a:off x="755736" y="3082183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8" name="MH_SubTitle_1"/>
            <p:cNvSpPr/>
            <p:nvPr>
              <p:custDataLst>
                <p:tags r:id="rId9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모바일</a:t>
              </a:r>
              <a:endParaRPr lang="zh-CN" altLang="en-US" sz="13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73" y="2135490"/>
            <a:ext cx="1469768" cy="102486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09" y="2042051"/>
            <a:ext cx="573644" cy="12397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48" y="2063084"/>
            <a:ext cx="1470663" cy="115101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6488240" y="2088835"/>
            <a:ext cx="1508094" cy="108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6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32" grpId="0" animBg="1"/>
      <p:bldP spid="34" grpId="0" animBg="1"/>
      <p:bldP spid="36" grpId="0"/>
      <p:bldP spid="37" grpId="0"/>
      <p:bldP spid="38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31" y="545284"/>
            <a:ext cx="5738069" cy="24579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610411" y="1857232"/>
            <a:ext cx="1512262" cy="338546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환경뉴스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7113865" y="3171039"/>
            <a:ext cx="8389" cy="612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432669" y="2196321"/>
            <a:ext cx="355735" cy="23936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27" y="2168447"/>
            <a:ext cx="267242" cy="267242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009" y="3951215"/>
            <a:ext cx="3497711" cy="24579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04" y="3802210"/>
            <a:ext cx="298009" cy="2980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95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84" y="1679575"/>
            <a:ext cx="4472815" cy="365917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610411" y="2066956"/>
            <a:ext cx="1512262" cy="338546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실천일지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26" y="741788"/>
            <a:ext cx="2844300" cy="56663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756" y="2626496"/>
            <a:ext cx="298009" cy="298009"/>
          </a:xfrm>
          <a:prstGeom prst="ellipse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52692" y="2670725"/>
            <a:ext cx="3911505" cy="20955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608815" y="3475139"/>
            <a:ext cx="690408" cy="62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84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15240"/>
            <a:ext cx="12244488" cy="6873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90" y="4331396"/>
            <a:ext cx="6562623" cy="22980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90" y="0"/>
            <a:ext cx="6562623" cy="492054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46925" y="990600"/>
            <a:ext cx="295276" cy="20955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067675" y="990600"/>
            <a:ext cx="533400" cy="20955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305925" y="990600"/>
            <a:ext cx="330200" cy="20955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294188" y="4605116"/>
            <a:ext cx="377825" cy="2066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489904" y="1489899"/>
            <a:ext cx="223008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년도</a:t>
            </a:r>
            <a:r>
              <a:rPr lang="en-US" altLang="ko-KR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지역</a:t>
            </a:r>
            <a:r>
              <a:rPr lang="en-US" altLang="ko-KR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지역 선택</a:t>
            </a:r>
            <a:endParaRPr lang="en-US" altLang="ko-KR" sz="1600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489904" y="2463642"/>
            <a:ext cx="3292871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예측값</a:t>
            </a:r>
            <a:r>
              <a:rPr lang="en-US" altLang="ko-KR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사용량 비교 그래프 출력</a:t>
            </a:r>
            <a:endParaRPr lang="en-US" altLang="ko-KR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2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489904" y="3421380"/>
            <a:ext cx="4408561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목표량 설정 시 </a:t>
            </a:r>
            <a:r>
              <a:rPr lang="ko-KR" altLang="en-US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절약에너지</a:t>
            </a:r>
            <a:r>
              <a:rPr lang="en-US" altLang="ko-KR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출력</a:t>
            </a:r>
            <a:endParaRPr lang="en-US" altLang="ko-KR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79" y="4539913"/>
            <a:ext cx="298009" cy="298009"/>
          </a:xfrm>
          <a:prstGeom prst="ellipse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73" y="769372"/>
            <a:ext cx="298009" cy="298009"/>
          </a:xfrm>
          <a:prstGeom prst="ellipse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865" y="778702"/>
            <a:ext cx="298009" cy="298009"/>
          </a:xfrm>
          <a:prstGeom prst="ellipse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25" y="769372"/>
            <a:ext cx="298009" cy="2980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890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" y="1031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218007" y="2214911"/>
            <a:ext cx="3438745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에너지별</a:t>
            </a: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사용량을 </a:t>
            </a:r>
            <a:r>
              <a:rPr lang="ko-KR" altLang="en-US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입력받아</a:t>
            </a: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계산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63" y="1409613"/>
            <a:ext cx="5289431" cy="394246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5724175" y="2295331"/>
            <a:ext cx="312731" cy="17770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75" y="1997322"/>
            <a:ext cx="298009" cy="298009"/>
          </a:xfrm>
          <a:prstGeom prst="ellipse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601" y="3941780"/>
            <a:ext cx="298009" cy="298009"/>
          </a:xfrm>
          <a:prstGeom prst="ellipse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74" y="4781535"/>
            <a:ext cx="298009" cy="298009"/>
          </a:xfrm>
          <a:prstGeom prst="ellipse">
            <a:avLst/>
          </a:prstGeom>
        </p:spPr>
      </p:pic>
      <p:sp>
        <p:nvSpPr>
          <p:cNvPr id="46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220304" y="3211574"/>
            <a:ext cx="2858457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사용자정보</a:t>
            </a:r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　</a:t>
            </a:r>
            <a:r>
              <a:rPr lang="ko-KR" altLang="en-US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입력창</a:t>
            </a: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　이동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0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607540" y="2214911"/>
            <a:ext cx="2659685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이름을　작성　및　저장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84" y="1250993"/>
            <a:ext cx="4594606" cy="394246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324530" y="1828799"/>
            <a:ext cx="475861" cy="14287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737931" y="4799047"/>
            <a:ext cx="884241" cy="21149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63" y="1715551"/>
            <a:ext cx="298009" cy="298009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55" y="4732455"/>
            <a:ext cx="298009" cy="2980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76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17"/>
          <p:cNvSpPr>
            <a:spLocks noChangeArrowheads="1"/>
          </p:cNvSpPr>
          <p:nvPr/>
        </p:nvSpPr>
        <p:spPr bwMode="auto">
          <a:xfrm>
            <a:off x="2458455" y="2858537"/>
            <a:ext cx="7293378" cy="15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8800" b="1" spc="-150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개요</a:t>
            </a:r>
            <a:endParaRPr lang="en-US" altLang="zh-CN" sz="8800" b="1" spc="-150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0" name="Group 19"/>
          <p:cNvCxnSpPr>
            <a:cxnSpLocks/>
          </p:cNvCxnSpPr>
          <p:nvPr/>
        </p:nvCxnSpPr>
        <p:spPr bwMode="auto">
          <a:xfrm>
            <a:off x="3253409" y="4575930"/>
            <a:ext cx="5685182" cy="0"/>
          </a:xfrm>
          <a:prstGeom prst="line">
            <a:avLst/>
          </a:prstGeom>
          <a:ln w="28575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oup 24">
            <a:extLst>
              <a:ext uri="{FF2B5EF4-FFF2-40B4-BE49-F238E27FC236}">
                <a16:creationId xmlns:a16="http://schemas.microsoft.com/office/drawing/2014/main" id="{01F91BB4-D970-4AE8-B05B-16FB100FFFF4}"/>
              </a:ext>
            </a:extLst>
          </p:cNvPr>
          <p:cNvSpPr/>
          <p:nvPr/>
        </p:nvSpPr>
        <p:spPr>
          <a:xfrm>
            <a:off x="5101360" y="1355328"/>
            <a:ext cx="1989280" cy="1531288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bIns="144000" rtlCol="0" anchor="ctr"/>
          <a:lstStyle/>
          <a:p>
            <a:pPr algn="ctr"/>
            <a:r>
              <a:rPr lang="en-US" altLang="zh-CN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zh-CN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92278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446" y="3532612"/>
            <a:ext cx="5420587" cy="29792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447" y="384094"/>
            <a:ext cx="5420586" cy="314440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77469" y="4013294"/>
            <a:ext cx="2267340" cy="235018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03" y="4841944"/>
            <a:ext cx="267242" cy="267242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34" y="3912596"/>
            <a:ext cx="298009" cy="298009"/>
          </a:xfrm>
          <a:prstGeom prst="ellipse">
            <a:avLst/>
          </a:prstGeom>
        </p:spPr>
      </p:pic>
      <p:sp>
        <p:nvSpPr>
          <p:cNvPr id="21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486859" y="1877215"/>
            <a:ext cx="2323054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에너지사용량 시각화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468939" y="3554471"/>
            <a:ext cx="2858457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에너지저감　목표　시각화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11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6" y="1104296"/>
            <a:ext cx="5234474" cy="469001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185078" y="5062534"/>
            <a:ext cx="574742" cy="24291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404" y="5042156"/>
            <a:ext cx="283674" cy="283674"/>
          </a:xfrm>
          <a:prstGeom prst="ellipse">
            <a:avLst/>
          </a:prstGeom>
        </p:spPr>
      </p:pic>
      <p:sp>
        <p:nvSpPr>
          <p:cNvPr id="12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685357" y="2054595"/>
            <a:ext cx="1986424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종합평가 및 공유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58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11" y="3419045"/>
            <a:ext cx="6196856" cy="31185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94585" y="6138319"/>
            <a:ext cx="1871058" cy="24291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18" y="6124487"/>
            <a:ext cx="283674" cy="283674"/>
          </a:xfrm>
          <a:prstGeom prst="ellipse">
            <a:avLst/>
          </a:prstGeom>
        </p:spPr>
      </p:pic>
      <p:sp>
        <p:nvSpPr>
          <p:cNvPr id="12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895970" y="2094341"/>
            <a:ext cx="1733149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PDF </a:t>
            </a: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다운로드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11" y="545591"/>
            <a:ext cx="6196856" cy="29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59" y="3404487"/>
            <a:ext cx="5132916" cy="326878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615132" y="2020240"/>
            <a:ext cx="2607682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MBTI </a:t>
            </a:r>
            <a:r>
              <a:rPr lang="ko-KR" altLang="en-US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문제항목을</a:t>
            </a:r>
            <a:r>
              <a:rPr lang="ko-KR" altLang="en-US" sz="1600" b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　클릭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59" y="265114"/>
            <a:ext cx="5132916" cy="313937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826092" y="2737576"/>
            <a:ext cx="972675" cy="26984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18" y="2723744"/>
            <a:ext cx="283674" cy="283674"/>
          </a:xfrm>
          <a:prstGeom prst="ellipse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54" y="5645073"/>
            <a:ext cx="298009" cy="298009"/>
          </a:xfrm>
          <a:prstGeom prst="ellipse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321264" y="5747657"/>
            <a:ext cx="3933080" cy="14929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80" y="5324782"/>
            <a:ext cx="3940422" cy="12365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80" y="0"/>
            <a:ext cx="3946849" cy="50317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65788" y="5549940"/>
            <a:ext cx="2607420" cy="18838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41" y="5498518"/>
            <a:ext cx="283674" cy="283674"/>
          </a:xfrm>
          <a:prstGeom prst="ellipse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73" y="5939243"/>
            <a:ext cx="227130" cy="227130"/>
          </a:xfrm>
          <a:prstGeom prst="ellipse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824703" y="5943081"/>
            <a:ext cx="775376" cy="22515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418421" y="1580185"/>
            <a:ext cx="3386743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MBTI </a:t>
            </a: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공유</a:t>
            </a:r>
            <a:r>
              <a:rPr lang="ko-KR" altLang="en-US" sz="1600" b="1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（결과 유형 ６</a:t>
            </a: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가지）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01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913301" y="1347456"/>
            <a:ext cx="1130419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모바일 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06" y="9037"/>
            <a:ext cx="3178800" cy="67168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192" y="26648"/>
            <a:ext cx="3178800" cy="668165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6918704" y="3475139"/>
            <a:ext cx="11616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7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17"/>
          <p:cNvSpPr>
            <a:spLocks noChangeArrowheads="1"/>
          </p:cNvSpPr>
          <p:nvPr/>
        </p:nvSpPr>
        <p:spPr bwMode="auto">
          <a:xfrm>
            <a:off x="2458455" y="2858537"/>
            <a:ext cx="7293378" cy="15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8800" b="1" spc="-150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시현</a:t>
            </a:r>
            <a:endParaRPr lang="en-US" altLang="zh-CN" sz="8800" b="1" spc="-150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0" name="Group 19"/>
          <p:cNvCxnSpPr>
            <a:cxnSpLocks/>
          </p:cNvCxnSpPr>
          <p:nvPr/>
        </p:nvCxnSpPr>
        <p:spPr bwMode="auto">
          <a:xfrm>
            <a:off x="3253409" y="4575930"/>
            <a:ext cx="5685182" cy="0"/>
          </a:xfrm>
          <a:prstGeom prst="line">
            <a:avLst/>
          </a:prstGeom>
          <a:ln w="28575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oup 24">
            <a:extLst>
              <a:ext uri="{FF2B5EF4-FFF2-40B4-BE49-F238E27FC236}">
                <a16:creationId xmlns:a16="http://schemas.microsoft.com/office/drawing/2014/main" id="{01F91BB4-D970-4AE8-B05B-16FB100FFFF4}"/>
              </a:ext>
            </a:extLst>
          </p:cNvPr>
          <p:cNvSpPr/>
          <p:nvPr/>
        </p:nvSpPr>
        <p:spPr>
          <a:xfrm>
            <a:off x="5101359" y="1355328"/>
            <a:ext cx="2016413" cy="1531288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bIns="144000" rtlCol="0" anchor="ctr"/>
          <a:lstStyle/>
          <a:p>
            <a:r>
              <a:rPr lang="en-US" altLang="zh-CN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</a:t>
            </a:r>
            <a:r>
              <a:rPr lang="en-US" altLang="ko-KR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4</a:t>
            </a:r>
            <a:endParaRPr lang="zh-CN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831789" y="1198166"/>
            <a:ext cx="1069506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모바일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모바일 시현영상(CARINA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0898" y="0"/>
            <a:ext cx="3179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5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77038"/>
            <a:ext cx="12244488" cy="69502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구현기능</a:t>
            </a:r>
            <a:endParaRPr lang="en-US" altLang="ko-KR" sz="24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MBTI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70341" y="-30899"/>
            <a:ext cx="3162300" cy="6858000"/>
          </a:xfrm>
          <a:prstGeom prst="rect">
            <a:avLst/>
          </a:prstGeom>
        </p:spPr>
      </p:pic>
      <p:sp>
        <p:nvSpPr>
          <p:cNvPr id="9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911939" y="1198166"/>
            <a:ext cx="909206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mbti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9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oup 10"/>
          <p:cNvSpPr/>
          <p:nvPr/>
        </p:nvSpPr>
        <p:spPr>
          <a:xfrm flipH="1">
            <a:off x="10640695" y="5289550"/>
            <a:ext cx="1564640" cy="1583690"/>
          </a:xfrm>
          <a:prstGeom prst="rtTriangle">
            <a:avLst/>
          </a:prstGeom>
          <a:solidFill>
            <a:srgbClr val="2F5EB0"/>
          </a:solidFill>
          <a:ln>
            <a:solidFill>
              <a:srgbClr val="2F5EB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2" name="Group 11"/>
          <p:cNvGrpSpPr/>
          <p:nvPr/>
        </p:nvGrpSpPr>
        <p:grpSpPr>
          <a:xfrm flipH="1">
            <a:off x="9190990" y="4710788"/>
            <a:ext cx="3014345" cy="2959735"/>
            <a:chOff x="8803" y="1500"/>
            <a:chExt cx="4747" cy="4661"/>
          </a:xfrm>
        </p:grpSpPr>
        <p:cxnSp>
          <p:nvCxnSpPr>
            <p:cNvPr id="26" name="Group 25"/>
            <p:cNvCxnSpPr/>
            <p:nvPr/>
          </p:nvCxnSpPr>
          <p:spPr>
            <a:xfrm>
              <a:off x="8824" y="2183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Group 26"/>
            <p:cNvCxnSpPr/>
            <p:nvPr/>
          </p:nvCxnSpPr>
          <p:spPr>
            <a:xfrm>
              <a:off x="10495" y="3595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Group 28"/>
            <p:cNvCxnSpPr/>
            <p:nvPr/>
          </p:nvCxnSpPr>
          <p:spPr>
            <a:xfrm>
              <a:off x="8803" y="1500"/>
              <a:ext cx="4747" cy="4661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4D987AE0-E0BB-4665-8643-DBA5FC15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40" y="2385200"/>
            <a:ext cx="833424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ko-KR" altLang="en-US" sz="9600" b="1" spc="-150" dirty="0" smtClean="0">
                <a:solidFill>
                  <a:srgbClr val="2F5EB0"/>
                </a:solidFill>
                <a:latin typeface="Century Gothic" panose="020B0502020202020204" pitchFamily="34" charset="0"/>
                <a:ea typeface="Arial" pitchFamily="34" charset="-122"/>
                <a:sym typeface="Arial" pitchFamily="34" charset="-122"/>
              </a:rPr>
              <a:t>감사합니다</a:t>
            </a:r>
            <a:endParaRPr lang="zh-CN" altLang="en-US" sz="9600" b="1" spc="-150" dirty="0">
              <a:solidFill>
                <a:srgbClr val="2F5EB0"/>
              </a:solidFill>
              <a:latin typeface="Century Gothic" panose="020B0502020202020204" pitchFamily="34" charset="0"/>
              <a:ea typeface="Arial" pitchFamily="34" charset="-122"/>
              <a:sym typeface="Arial" pitchFamily="34" charset="-122"/>
            </a:endParaRPr>
          </a:p>
        </p:txBody>
      </p:sp>
      <p:sp>
        <p:nvSpPr>
          <p:cNvPr id="25" name="Group 24">
            <a:extLst>
              <a:ext uri="{FF2B5EF4-FFF2-40B4-BE49-F238E27FC236}">
                <a16:creationId xmlns:a16="http://schemas.microsoft.com/office/drawing/2014/main" id="{2FA99AF1-548B-4800-8FB4-CF1EFF0689CC}"/>
              </a:ext>
            </a:extLst>
          </p:cNvPr>
          <p:cNvSpPr/>
          <p:nvPr/>
        </p:nvSpPr>
        <p:spPr>
          <a:xfrm>
            <a:off x="9252933" y="89513"/>
            <a:ext cx="2959734" cy="2959734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Group 36">
            <a:extLst>
              <a:ext uri="{FF2B5EF4-FFF2-40B4-BE49-F238E27FC236}">
                <a16:creationId xmlns:a16="http://schemas.microsoft.com/office/drawing/2014/main" id="{B6DC1BEE-862D-4889-A077-41C0ED48299C}"/>
              </a:ext>
            </a:extLst>
          </p:cNvPr>
          <p:cNvSpPr/>
          <p:nvPr/>
        </p:nvSpPr>
        <p:spPr>
          <a:xfrm>
            <a:off x="9246633" y="3018706"/>
            <a:ext cx="2959734" cy="2959734"/>
          </a:xfrm>
          <a:prstGeom prst="diamond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39">
            <a:extLst>
              <a:ext uri="{FF2B5EF4-FFF2-40B4-BE49-F238E27FC236}">
                <a16:creationId xmlns:a16="http://schemas.microsoft.com/office/drawing/2014/main" id="{D798FAD8-5988-4CC7-A6E6-B9A25ECC62AD}"/>
              </a:ext>
            </a:extLst>
          </p:cNvPr>
          <p:cNvSpPr/>
          <p:nvPr/>
        </p:nvSpPr>
        <p:spPr>
          <a:xfrm>
            <a:off x="8500503" y="2055515"/>
            <a:ext cx="1987464" cy="1987464"/>
          </a:xfrm>
          <a:prstGeom prst="diamond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Group 42">
            <a:extLst>
              <a:ext uri="{FF2B5EF4-FFF2-40B4-BE49-F238E27FC236}">
                <a16:creationId xmlns:a16="http://schemas.microsoft.com/office/drawing/2014/main" id="{FBDBB62B-3B10-4309-8E52-5DBF648E3563}"/>
              </a:ext>
            </a:extLst>
          </p:cNvPr>
          <p:cNvSpPr/>
          <p:nvPr/>
        </p:nvSpPr>
        <p:spPr>
          <a:xfrm>
            <a:off x="8707772" y="5077805"/>
            <a:ext cx="1780195" cy="1780195"/>
          </a:xfrm>
          <a:prstGeom prst="diamond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5" grpId="0" animBg="1"/>
      <p:bldP spid="37" grpId="0" animBg="1"/>
      <p:bldP spid="40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72047" y="1117858"/>
            <a:ext cx="6597664" cy="4674497"/>
            <a:chOff x="672047" y="1117858"/>
            <a:chExt cx="6597664" cy="46744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20928" t="19321" r="21542" b="8217"/>
            <a:stretch/>
          </p:blipFill>
          <p:spPr>
            <a:xfrm>
              <a:off x="672047" y="1117858"/>
              <a:ext cx="6597664" cy="4674497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61807" y="1845646"/>
              <a:ext cx="1156996" cy="328260"/>
            </a:xfrm>
            <a:prstGeom prst="rect">
              <a:avLst/>
            </a:prstGeom>
            <a:solidFill>
              <a:srgbClr val="CEEE6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943145" y="2173906"/>
              <a:ext cx="1156996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4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주제선정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배경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868974" y="5338160"/>
            <a:ext cx="6944694" cy="1209844"/>
            <a:chOff x="4693918" y="633025"/>
            <a:chExt cx="6944694" cy="120984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3918" y="633025"/>
              <a:ext cx="6944694" cy="1209844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5503177" y="1486977"/>
              <a:ext cx="2910980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612073" y="1486977"/>
              <a:ext cx="1026539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791512" y="1788432"/>
              <a:ext cx="1433119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723880" y="900597"/>
              <a:ext cx="1215386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446" y="3573555"/>
            <a:ext cx="5868219" cy="127652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231182" y="1606365"/>
            <a:ext cx="6716062" cy="1381318"/>
            <a:chOff x="2451471" y="880221"/>
            <a:chExt cx="6716062" cy="13813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1471" y="880221"/>
              <a:ext cx="6716062" cy="1381318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>
            <a:xfrm>
              <a:off x="2687216" y="1430916"/>
              <a:ext cx="3722915" cy="0"/>
            </a:xfrm>
            <a:prstGeom prst="line">
              <a:avLst/>
            </a:prstGeom>
            <a:ln w="5715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4898936" y="3715471"/>
            <a:ext cx="4786240" cy="328260"/>
          </a:xfrm>
          <a:prstGeom prst="rect">
            <a:avLst/>
          </a:prstGeom>
          <a:solidFill>
            <a:srgbClr val="CFEE6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0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7">
            <a:extLst>
              <a:ext uri="{FF2B5EF4-FFF2-40B4-BE49-F238E27FC236}">
                <a16:creationId xmlns:a16="http://schemas.microsoft.com/office/drawing/2014/main" id="{2F1D287C-FBA0-40EB-BF28-1766463A4360}"/>
              </a:ext>
            </a:extLst>
          </p:cNvPr>
          <p:cNvGrpSpPr/>
          <p:nvPr/>
        </p:nvGrpSpPr>
        <p:grpSpPr>
          <a:xfrm>
            <a:off x="2990171" y="1498601"/>
            <a:ext cx="8389031" cy="1770012"/>
            <a:chOff x="2242628" y="1123951"/>
            <a:chExt cx="6291773" cy="1327508"/>
          </a:xfrm>
        </p:grpSpPr>
        <p:sp>
          <p:nvSpPr>
            <p:cNvPr id="5" name="Round Same Side Corner Rectangle 66">
              <a:extLst>
                <a:ext uri="{FF2B5EF4-FFF2-40B4-BE49-F238E27FC236}">
                  <a16:creationId xmlns:a16="http://schemas.microsoft.com/office/drawing/2014/main" id="{0D2AF2B4-21EB-48B4-BCB6-112DA76C950C}"/>
                </a:ext>
              </a:extLst>
            </p:cNvPr>
            <p:cNvSpPr/>
            <p:nvPr/>
          </p:nvSpPr>
          <p:spPr bwMode="auto">
            <a:xfrm rot="5400000">
              <a:off x="4778915" y="-1304027"/>
              <a:ext cx="1219201" cy="6291771"/>
            </a:xfrm>
            <a:prstGeom prst="round2SameRect">
              <a:avLst>
                <a:gd name="adj1" fmla="val 9180"/>
                <a:gd name="adj2" fmla="val 0"/>
              </a:avLst>
            </a:prstGeom>
            <a:solidFill>
              <a:srgbClr val="2F5EB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" name="Round Same Side Corner Rectangle 64">
              <a:extLst>
                <a:ext uri="{FF2B5EF4-FFF2-40B4-BE49-F238E27FC236}">
                  <a16:creationId xmlns:a16="http://schemas.microsoft.com/office/drawing/2014/main" id="{B9DFDE87-9C63-4504-8746-4654DE6579F1}"/>
                </a:ext>
              </a:extLst>
            </p:cNvPr>
            <p:cNvSpPr/>
            <p:nvPr/>
          </p:nvSpPr>
          <p:spPr bwMode="auto">
            <a:xfrm rot="5400000">
              <a:off x="4767059" y="-1400480"/>
              <a:ext cx="1242909" cy="6291771"/>
            </a:xfrm>
            <a:prstGeom prst="round2SameRect">
              <a:avLst>
                <a:gd name="adj1" fmla="val 9180"/>
                <a:gd name="adj2" fmla="val 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9F4D8271-2B18-4BB6-BBD0-1F2930D2429A}"/>
                </a:ext>
              </a:extLst>
            </p:cNvPr>
            <p:cNvSpPr txBox="1"/>
            <p:nvPr/>
          </p:nvSpPr>
          <p:spPr>
            <a:xfrm>
              <a:off x="2362200" y="1144854"/>
              <a:ext cx="6023457" cy="100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KCEN </a:t>
              </a:r>
              <a:r>
                <a:rPr kumimoji="0" lang="ko-KR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환경기후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환경네트워크</a:t>
              </a:r>
              <a:r>
                <a:rPr kumimoji="0" lang="en-US" sz="1333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/>
              </a:r>
              <a:br>
                <a:rPr kumimoji="0" lang="en-US" sz="1333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</a:br>
              <a:r>
                <a:rPr kumimoji="0" lang="ko-KR" altLang="en-US" sz="1333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장점 </a:t>
              </a:r>
              <a:r>
                <a:rPr kumimoji="0" lang="en-US" altLang="ko-KR" sz="1333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: </a:t>
              </a:r>
              <a:r>
                <a:rPr lang="ko-KR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전력</a:t>
              </a:r>
              <a:r>
                <a:rPr lang="en-US" altLang="ko-KR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</a:t>
              </a:r>
              <a:r>
                <a:rPr lang="ko-KR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가스별</a:t>
              </a:r>
              <a:r>
                <a:rPr lang="ko-KR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탄소배출량을 조회 및 다른 사용자와의 비교</a:t>
              </a:r>
              <a:endParaRPr kumimoji="0" lang="en-US" altLang="zh-CN" sz="1333" i="0" u="none" strike="noStrike" kern="1200" cap="none" spc="-13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0" lang="ko-KR" altLang="en-US" sz="1333" i="0" u="none" strike="noStrike" kern="1200" cap="none" spc="-13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단점 </a:t>
              </a:r>
              <a:r>
                <a:rPr kumimoji="0" lang="en-US" altLang="ko-KR" sz="1333" i="0" u="none" strike="noStrike" kern="1200" cap="none" spc="-13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: </a:t>
              </a:r>
              <a:r>
                <a:rPr lang="ko-KR" altLang="en-US" sz="1333" spc="-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단순히</a:t>
              </a:r>
              <a:r>
                <a:rPr lang="en-US" altLang="ko-KR" sz="1333" spc="-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탄소 배출량을 </a:t>
              </a:r>
              <a:r>
                <a:rPr lang="ko-KR" altLang="en-US" sz="1333" spc="-13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시각화해서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보여주는 데에 그치고</a:t>
              </a:r>
              <a:r>
                <a:rPr lang="en-US" altLang="ko-KR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실질적으로 실천하거나</a:t>
              </a:r>
              <a:r>
                <a:rPr lang="en-US" altLang="ko-KR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실천한 </a:t>
              </a:r>
              <a:r>
                <a:rPr lang="ko-KR" altLang="en-US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행동을</a:t>
              </a:r>
              <a:r>
                <a:rPr lang="en-US" altLang="ko-KR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공유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하여</a:t>
              </a:r>
              <a:r>
                <a:rPr lang="ko-KR" altLang="en-US" sz="1333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사회적으로 </a:t>
              </a:r>
              <a:r>
                <a:rPr lang="ko-KR" altLang="en-US" sz="1333" b="1" spc="-13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변화를 이끌어내기</a:t>
              </a:r>
              <a:r>
                <a:rPr lang="ko-KR" altLang="en-US" sz="1333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 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부족함</a:t>
              </a:r>
              <a:r>
                <a:rPr lang="en-US" altLang="ko-KR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zh-CN" altLang="en-US" sz="1200" spc="-13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69">
            <a:extLst>
              <a:ext uri="{FF2B5EF4-FFF2-40B4-BE49-F238E27FC236}">
                <a16:creationId xmlns:a16="http://schemas.microsoft.com/office/drawing/2014/main" id="{C81BD927-58FE-42C2-B533-1777727AB4B9}"/>
              </a:ext>
            </a:extLst>
          </p:cNvPr>
          <p:cNvGrpSpPr/>
          <p:nvPr/>
        </p:nvGrpSpPr>
        <p:grpSpPr>
          <a:xfrm>
            <a:off x="936558" y="1498600"/>
            <a:ext cx="2053617" cy="2032000"/>
            <a:chOff x="721468" y="1123950"/>
            <a:chExt cx="1540213" cy="1524000"/>
          </a:xfrm>
          <a:solidFill>
            <a:srgbClr val="5EBFE2"/>
          </a:solidFill>
        </p:grpSpPr>
        <p:sp>
          <p:nvSpPr>
            <p:cNvPr id="11" name="Isosceles Triangle 11">
              <a:extLst>
                <a:ext uri="{FF2B5EF4-FFF2-40B4-BE49-F238E27FC236}">
                  <a16:creationId xmlns:a16="http://schemas.microsoft.com/office/drawing/2014/main" id="{E0DF81DE-3F02-4D40-B48F-D0A0C5A66CE7}"/>
                </a:ext>
              </a:extLst>
            </p:cNvPr>
            <p:cNvSpPr/>
            <p:nvPr/>
          </p:nvSpPr>
          <p:spPr>
            <a:xfrm flipV="1">
              <a:off x="1301074" y="2343150"/>
              <a:ext cx="381000" cy="304800"/>
            </a:xfrm>
            <a:prstGeom prst="triangle">
              <a:avLst/>
            </a:prstGeom>
            <a:solidFill>
              <a:srgbClr val="2F5EB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7B119C80-0F06-4CEE-A78A-26935C0F0677}"/>
                </a:ext>
              </a:extLst>
            </p:cNvPr>
            <p:cNvGrpSpPr/>
            <p:nvPr/>
          </p:nvGrpSpPr>
          <p:grpSpPr>
            <a:xfrm>
              <a:off x="721468" y="1123950"/>
              <a:ext cx="1540213" cy="1327509"/>
              <a:chOff x="2905413" y="1285292"/>
              <a:chExt cx="784417" cy="1675617"/>
            </a:xfrm>
            <a:grpFill/>
          </p:grpSpPr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50053DD1-E582-49D8-9DDC-62E5C4E37181}"/>
                  </a:ext>
                </a:extLst>
              </p:cNvPr>
              <p:cNvSpPr/>
              <p:nvPr/>
            </p:nvSpPr>
            <p:spPr>
              <a:xfrm>
                <a:off x="2905413" y="1392073"/>
                <a:ext cx="784417" cy="1568836"/>
              </a:xfrm>
              <a:prstGeom prst="rect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DA8D74FF-2751-48F2-8B0E-2D68D2E9B01D}"/>
                  </a:ext>
                </a:extLst>
              </p:cNvPr>
              <p:cNvSpPr/>
              <p:nvPr/>
            </p:nvSpPr>
            <p:spPr>
              <a:xfrm>
                <a:off x="2905413" y="1285292"/>
                <a:ext cx="784417" cy="1568834"/>
              </a:xfrm>
              <a:prstGeom prst="rect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AD146F25-5219-4291-B877-86E2ED768A4C}"/>
              </a:ext>
            </a:extLst>
          </p:cNvPr>
          <p:cNvSpPr>
            <a:spLocks noEditPoints="1"/>
          </p:cNvSpPr>
          <p:nvPr/>
        </p:nvSpPr>
        <p:spPr bwMode="auto">
          <a:xfrm>
            <a:off x="1556965" y="1905001"/>
            <a:ext cx="812800" cy="789033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16" name="Shape 17">
            <a:extLst>
              <a:ext uri="{FF2B5EF4-FFF2-40B4-BE49-F238E27FC236}">
                <a16:creationId xmlns:a16="http://schemas.microsoft.com/office/drawing/2014/main" id="{A2E3C98D-1564-4D48-A6E3-71954D72588C}"/>
              </a:ext>
            </a:extLst>
          </p:cNvPr>
          <p:cNvCxnSpPr/>
          <p:nvPr/>
        </p:nvCxnSpPr>
        <p:spPr>
          <a:xfrm rot="16200000" flipH="1">
            <a:off x="6112483" y="-631770"/>
            <a:ext cx="609600" cy="890783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8">
            <a:extLst>
              <a:ext uri="{FF2B5EF4-FFF2-40B4-BE49-F238E27FC236}">
                <a16:creationId xmlns:a16="http://schemas.microsoft.com/office/drawing/2014/main" id="{250E173E-C9BB-493C-9DE9-5634851C41C9}"/>
              </a:ext>
            </a:extLst>
          </p:cNvPr>
          <p:cNvGrpSpPr/>
          <p:nvPr/>
        </p:nvGrpSpPr>
        <p:grpSpPr>
          <a:xfrm>
            <a:off x="7139240" y="4729483"/>
            <a:ext cx="1113973" cy="1113971"/>
            <a:chOff x="2477557" y="3537459"/>
            <a:chExt cx="835480" cy="835478"/>
          </a:xfrm>
        </p:grpSpPr>
        <p:grpSp>
          <p:nvGrpSpPr>
            <p:cNvPr id="18" name="Group 225">
              <a:extLst>
                <a:ext uri="{FF2B5EF4-FFF2-40B4-BE49-F238E27FC236}">
                  <a16:creationId xmlns:a16="http://schemas.microsoft.com/office/drawing/2014/main" id="{8D938F60-B71E-49CC-A8A1-0ACB54DE4333}"/>
                </a:ext>
              </a:extLst>
            </p:cNvPr>
            <p:cNvGrpSpPr/>
            <p:nvPr/>
          </p:nvGrpSpPr>
          <p:grpSpPr>
            <a:xfrm>
              <a:off x="2477556" y="3537461"/>
              <a:ext cx="835479" cy="835479"/>
              <a:chOff x="864537" y="1822859"/>
              <a:chExt cx="971309" cy="971307"/>
            </a:xfrm>
          </p:grpSpPr>
          <p:sp>
            <p:nvSpPr>
              <p:cNvPr id="20" name="Oval 21">
                <a:extLst>
                  <a:ext uri="{FF2B5EF4-FFF2-40B4-BE49-F238E27FC236}">
                    <a16:creationId xmlns:a16="http://schemas.microsoft.com/office/drawing/2014/main" id="{6DCCAF9F-F9A1-4053-99B1-659277156A35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" name="Oval 22">
                <a:extLst>
                  <a:ext uri="{FF2B5EF4-FFF2-40B4-BE49-F238E27FC236}">
                    <a16:creationId xmlns:a16="http://schemas.microsoft.com/office/drawing/2014/main" id="{248DC5C3-6F2B-4CC6-AE9D-5113204345D9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19" name="Freeform 52">
              <a:extLst>
                <a:ext uri="{FF2B5EF4-FFF2-40B4-BE49-F238E27FC236}">
                  <a16:creationId xmlns:a16="http://schemas.microsoft.com/office/drawing/2014/main" id="{10BA4827-7637-4048-AC5F-588F4BD9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1961" y="3747196"/>
              <a:ext cx="386672" cy="41600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2" name="Group 23">
            <a:extLst>
              <a:ext uri="{FF2B5EF4-FFF2-40B4-BE49-F238E27FC236}">
                <a16:creationId xmlns:a16="http://schemas.microsoft.com/office/drawing/2014/main" id="{3DCA32E8-7691-4187-A2D3-277FBAC7A6B1}"/>
              </a:ext>
            </a:extLst>
          </p:cNvPr>
          <p:cNvGrpSpPr/>
          <p:nvPr/>
        </p:nvGrpSpPr>
        <p:grpSpPr>
          <a:xfrm>
            <a:off x="2069806" y="4729480"/>
            <a:ext cx="1113973" cy="1113971"/>
            <a:chOff x="1182462" y="2087458"/>
            <a:chExt cx="835480" cy="835478"/>
          </a:xfrm>
        </p:grpSpPr>
        <p:grpSp>
          <p:nvGrpSpPr>
            <p:cNvPr id="23" name="Group 225">
              <a:extLst>
                <a:ext uri="{FF2B5EF4-FFF2-40B4-BE49-F238E27FC236}">
                  <a16:creationId xmlns:a16="http://schemas.microsoft.com/office/drawing/2014/main" id="{D64638CC-A971-43F9-8555-F094087E5E62}"/>
                </a:ext>
              </a:extLst>
            </p:cNvPr>
            <p:cNvGrpSpPr/>
            <p:nvPr/>
          </p:nvGrpSpPr>
          <p:grpSpPr>
            <a:xfrm>
              <a:off x="1182461" y="2087460"/>
              <a:ext cx="835479" cy="835479"/>
              <a:chOff x="864537" y="1822859"/>
              <a:chExt cx="971309" cy="971307"/>
            </a:xfrm>
          </p:grpSpPr>
          <p:sp>
            <p:nvSpPr>
              <p:cNvPr id="25" name="Oval 26">
                <a:extLst>
                  <a:ext uri="{FF2B5EF4-FFF2-40B4-BE49-F238E27FC236}">
                    <a16:creationId xmlns:a16="http://schemas.microsoft.com/office/drawing/2014/main" id="{1F14333C-7D4C-4C6A-88AC-3B79AA47C341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" name="Oval 27">
                <a:extLst>
                  <a:ext uri="{FF2B5EF4-FFF2-40B4-BE49-F238E27FC236}">
                    <a16:creationId xmlns:a16="http://schemas.microsoft.com/office/drawing/2014/main" id="{3B7E057F-0A9D-4723-AB95-542DA1C81E7E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24" name="Freeform 42">
              <a:extLst>
                <a:ext uri="{FF2B5EF4-FFF2-40B4-BE49-F238E27FC236}">
                  <a16:creationId xmlns:a16="http://schemas.microsoft.com/office/drawing/2014/main" id="{DD3C3E80-545F-437D-B2C9-A94D27EA6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9532" y="2323861"/>
              <a:ext cx="421340" cy="362672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2" name="Group 34">
            <a:extLst>
              <a:ext uri="{FF2B5EF4-FFF2-40B4-BE49-F238E27FC236}">
                <a16:creationId xmlns:a16="http://schemas.microsoft.com/office/drawing/2014/main" id="{7D2B7888-188C-42CB-8871-C0ABFDEB6D8E}"/>
              </a:ext>
            </a:extLst>
          </p:cNvPr>
          <p:cNvGrpSpPr/>
          <p:nvPr/>
        </p:nvGrpSpPr>
        <p:grpSpPr>
          <a:xfrm>
            <a:off x="4637440" y="4729484"/>
            <a:ext cx="1113973" cy="1113971"/>
            <a:chOff x="1810872" y="2768050"/>
            <a:chExt cx="835480" cy="835478"/>
          </a:xfrm>
        </p:grpSpPr>
        <p:grpSp>
          <p:nvGrpSpPr>
            <p:cNvPr id="33" name="Group 225">
              <a:extLst>
                <a:ext uri="{FF2B5EF4-FFF2-40B4-BE49-F238E27FC236}">
                  <a16:creationId xmlns:a16="http://schemas.microsoft.com/office/drawing/2014/main" id="{75F57421-6D17-4F6E-A834-74385978D923}"/>
                </a:ext>
              </a:extLst>
            </p:cNvPr>
            <p:cNvGrpSpPr/>
            <p:nvPr/>
          </p:nvGrpSpPr>
          <p:grpSpPr>
            <a:xfrm>
              <a:off x="1810871" y="2768052"/>
              <a:ext cx="835479" cy="835479"/>
              <a:chOff x="864537" y="1822859"/>
              <a:chExt cx="971309" cy="971307"/>
            </a:xfrm>
          </p:grpSpPr>
          <p:sp>
            <p:nvSpPr>
              <p:cNvPr id="35" name="Oval 37">
                <a:extLst>
                  <a:ext uri="{FF2B5EF4-FFF2-40B4-BE49-F238E27FC236}">
                    <a16:creationId xmlns:a16="http://schemas.microsoft.com/office/drawing/2014/main" id="{3756EEBD-9ECE-4B02-9B32-A04BC102490F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" name="Oval 38">
                <a:extLst>
                  <a:ext uri="{FF2B5EF4-FFF2-40B4-BE49-F238E27FC236}">
                    <a16:creationId xmlns:a16="http://schemas.microsoft.com/office/drawing/2014/main" id="{0121410A-E840-457B-9842-FE7D0296BA54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34" name="Freeform 178">
              <a:extLst>
                <a:ext uri="{FF2B5EF4-FFF2-40B4-BE49-F238E27FC236}">
                  <a16:creationId xmlns:a16="http://schemas.microsoft.com/office/drawing/2014/main" id="{315FB965-E49B-4EB6-A508-D418536D5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7942" y="3027121"/>
              <a:ext cx="421340" cy="317336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42" name="Oval 44">
            <a:extLst>
              <a:ext uri="{FF2B5EF4-FFF2-40B4-BE49-F238E27FC236}">
                <a16:creationId xmlns:a16="http://schemas.microsoft.com/office/drawing/2014/main" id="{1E864DAD-90BB-4EE8-8089-CE0E1B690671}"/>
              </a:ext>
            </a:extLst>
          </p:cNvPr>
          <p:cNvSpPr/>
          <p:nvPr/>
        </p:nvSpPr>
        <p:spPr>
          <a:xfrm>
            <a:off x="2528008" y="4029201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Oval 45">
            <a:extLst>
              <a:ext uri="{FF2B5EF4-FFF2-40B4-BE49-F238E27FC236}">
                <a16:creationId xmlns:a16="http://schemas.microsoft.com/office/drawing/2014/main" id="{D0DBC848-A0C8-42F4-BC8C-5E73292A8922}"/>
              </a:ext>
            </a:extLst>
          </p:cNvPr>
          <p:cNvSpPr/>
          <p:nvPr/>
        </p:nvSpPr>
        <p:spPr>
          <a:xfrm>
            <a:off x="7579770" y="4029204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EA4094DC-C7D3-40D1-862F-CE29CE929416}"/>
              </a:ext>
            </a:extLst>
          </p:cNvPr>
          <p:cNvSpPr/>
          <p:nvPr/>
        </p:nvSpPr>
        <p:spPr>
          <a:xfrm>
            <a:off x="5086806" y="4029205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Oval 47">
            <a:extLst>
              <a:ext uri="{FF2B5EF4-FFF2-40B4-BE49-F238E27FC236}">
                <a16:creationId xmlns:a16="http://schemas.microsoft.com/office/drawing/2014/main" id="{3CA15C12-631F-4552-A580-3587173EE668}"/>
              </a:ext>
            </a:extLst>
          </p:cNvPr>
          <p:cNvSpPr/>
          <p:nvPr/>
        </p:nvSpPr>
        <p:spPr>
          <a:xfrm>
            <a:off x="10004108" y="4029205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47" name="Straight Connector 22">
            <a:extLst>
              <a:ext uri="{FF2B5EF4-FFF2-40B4-BE49-F238E27FC236}">
                <a16:creationId xmlns:a16="http://schemas.microsoft.com/office/drawing/2014/main" id="{AB91D3AC-4B40-49C9-B89C-240722B8E161}"/>
              </a:ext>
            </a:extLst>
          </p:cNvPr>
          <p:cNvCxnSpPr/>
          <p:nvPr/>
        </p:nvCxnSpPr>
        <p:spPr>
          <a:xfrm rot="16200000" flipH="1">
            <a:off x="2396147" y="4404580"/>
            <a:ext cx="487240" cy="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0">
            <a:extLst>
              <a:ext uri="{FF2B5EF4-FFF2-40B4-BE49-F238E27FC236}">
                <a16:creationId xmlns:a16="http://schemas.microsoft.com/office/drawing/2014/main" id="{72B3EBBD-95AE-45FB-A393-DA36B3FCEDBC}"/>
              </a:ext>
            </a:extLst>
          </p:cNvPr>
          <p:cNvCxnSpPr/>
          <p:nvPr/>
        </p:nvCxnSpPr>
        <p:spPr>
          <a:xfrm rot="16200000" flipH="1">
            <a:off x="4956918" y="4404586"/>
            <a:ext cx="487243" cy="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1">
            <a:extLst>
              <a:ext uri="{FF2B5EF4-FFF2-40B4-BE49-F238E27FC236}">
                <a16:creationId xmlns:a16="http://schemas.microsoft.com/office/drawing/2014/main" id="{1AD7139D-8533-45C1-AD87-09194D11E656}"/>
              </a:ext>
            </a:extLst>
          </p:cNvPr>
          <p:cNvCxnSpPr/>
          <p:nvPr/>
        </p:nvCxnSpPr>
        <p:spPr>
          <a:xfrm rot="16200000" flipH="1">
            <a:off x="7451853" y="4404588"/>
            <a:ext cx="487245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2">
            <a:extLst>
              <a:ext uri="{FF2B5EF4-FFF2-40B4-BE49-F238E27FC236}">
                <a16:creationId xmlns:a16="http://schemas.microsoft.com/office/drawing/2014/main" id="{1E1DC488-BEF2-4224-A218-316DB86D67BA}"/>
              </a:ext>
            </a:extLst>
          </p:cNvPr>
          <p:cNvCxnSpPr/>
          <p:nvPr/>
        </p:nvCxnSpPr>
        <p:spPr>
          <a:xfrm rot="16200000" flipH="1">
            <a:off x="9878168" y="4404588"/>
            <a:ext cx="487248" cy="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62DCF54-5C99-4442-B102-C0751ED0F2CC}"/>
              </a:ext>
            </a:extLst>
          </p:cNvPr>
          <p:cNvSpPr txBox="1">
            <a:spLocks/>
          </p:cNvSpPr>
          <p:nvPr/>
        </p:nvSpPr>
        <p:spPr>
          <a:xfrm>
            <a:off x="1884317" y="5962724"/>
            <a:ext cx="145232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사용자의 사용량</a:t>
            </a:r>
            <a:endParaRPr kumimoji="0" lang="en-US" sz="2133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616E32FE-980D-4102-8701-EC528116C58B}"/>
              </a:ext>
            </a:extLst>
          </p:cNvPr>
          <p:cNvSpPr txBox="1">
            <a:spLocks/>
          </p:cNvSpPr>
          <p:nvPr/>
        </p:nvSpPr>
        <p:spPr>
          <a:xfrm>
            <a:off x="4457553" y="5962728"/>
            <a:ext cx="145232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사용량의 시각화</a:t>
            </a:r>
            <a:endParaRPr kumimoji="0" lang="en-US" altLang="zh-CN" sz="2133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A27C6D8D-54E8-44AB-845E-F3D7D6A35089}"/>
              </a:ext>
            </a:extLst>
          </p:cNvPr>
          <p:cNvSpPr txBox="1">
            <a:spLocks/>
          </p:cNvSpPr>
          <p:nvPr/>
        </p:nvSpPr>
        <p:spPr>
          <a:xfrm>
            <a:off x="7255002" y="5962727"/>
            <a:ext cx="880947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MBTI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A10B9994-8074-4079-BFE5-2B873C959F48}"/>
              </a:ext>
            </a:extLst>
          </p:cNvPr>
          <p:cNvSpPr txBox="1">
            <a:spLocks/>
          </p:cNvSpPr>
          <p:nvPr/>
        </p:nvSpPr>
        <p:spPr>
          <a:xfrm>
            <a:off x="9261675" y="5962728"/>
            <a:ext cx="1788952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탄소배출시뮬레이터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벤치마킹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572418" y="4729485"/>
            <a:ext cx="1113972" cy="1113972"/>
            <a:chOff x="9572418" y="4729485"/>
            <a:chExt cx="1113972" cy="1113972"/>
          </a:xfrm>
        </p:grpSpPr>
        <p:grpSp>
          <p:nvGrpSpPr>
            <p:cNvPr id="28" name="Group 225">
              <a:extLst>
                <a:ext uri="{FF2B5EF4-FFF2-40B4-BE49-F238E27FC236}">
                  <a16:creationId xmlns:a16="http://schemas.microsoft.com/office/drawing/2014/main" id="{4349D6CD-7735-408A-9237-5EABA9DF881D}"/>
                </a:ext>
              </a:extLst>
            </p:cNvPr>
            <p:cNvGrpSpPr/>
            <p:nvPr/>
          </p:nvGrpSpPr>
          <p:grpSpPr>
            <a:xfrm>
              <a:off x="9572418" y="4729485"/>
              <a:ext cx="1113972" cy="1113972"/>
              <a:chOff x="864537" y="1822859"/>
              <a:chExt cx="971309" cy="971307"/>
            </a:xfrm>
          </p:grpSpPr>
          <p:sp>
            <p:nvSpPr>
              <p:cNvPr id="30" name="Oval 32">
                <a:extLst>
                  <a:ext uri="{FF2B5EF4-FFF2-40B4-BE49-F238E27FC236}">
                    <a16:creationId xmlns:a16="http://schemas.microsoft.com/office/drawing/2014/main" id="{F25E6CD9-2F13-4273-BF1D-B49E8248A1BF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" name="Oval 33">
                <a:extLst>
                  <a:ext uri="{FF2B5EF4-FFF2-40B4-BE49-F238E27FC236}">
                    <a16:creationId xmlns:a16="http://schemas.microsoft.com/office/drawing/2014/main" id="{95C33BF8-FDF0-4061-9594-A66722CD2A1A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pic>
          <p:nvPicPr>
            <p:cNvPr id="62" name="Picture 68">
              <a:extLst>
                <a:ext uri="{FF2B5EF4-FFF2-40B4-BE49-F238E27FC236}">
                  <a16:creationId xmlns:a16="http://schemas.microsoft.com/office/drawing/2014/main" id="{5E942D0A-2383-46C9-AC85-BF5623DEA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689" y="4974060"/>
              <a:ext cx="556200" cy="70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17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3" grpId="0" animBg="1"/>
      <p:bldP spid="44" grpId="0" animBg="1"/>
      <p:bldP spid="45" grpId="0" animBg="1"/>
      <p:bldP spid="52" grpId="0"/>
      <p:bldP spid="53" grpId="0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>
            <a:extLst>
              <a:ext uri="{FF2B5EF4-FFF2-40B4-BE49-F238E27FC236}">
                <a16:creationId xmlns:a16="http://schemas.microsoft.com/office/drawing/2014/main" id="{D3091207-4873-4CCA-99F7-7678D71F588E}"/>
              </a:ext>
            </a:extLst>
          </p:cNvPr>
          <p:cNvSpPr>
            <a:spLocks/>
          </p:cNvSpPr>
          <p:nvPr/>
        </p:nvSpPr>
        <p:spPr bwMode="auto">
          <a:xfrm>
            <a:off x="1938762" y="2791081"/>
            <a:ext cx="2218897" cy="1452544"/>
          </a:xfrm>
          <a:custGeom>
            <a:avLst/>
            <a:gdLst>
              <a:gd name="T0" fmla="*/ 3256 w 3324"/>
              <a:gd name="T1" fmla="*/ 470 h 2157"/>
              <a:gd name="T2" fmla="*/ 1880 w 3324"/>
              <a:gd name="T3" fmla="*/ 2056 h 2157"/>
              <a:gd name="T4" fmla="*/ 1880 w 3324"/>
              <a:gd name="T5" fmla="*/ 2056 h 2157"/>
              <a:gd name="T6" fmla="*/ 1663 w 3324"/>
              <a:gd name="T7" fmla="*/ 2157 h 2157"/>
              <a:gd name="T8" fmla="*/ 1451 w 3324"/>
              <a:gd name="T9" fmla="*/ 2062 h 2157"/>
              <a:gd name="T10" fmla="*/ 1450 w 3324"/>
              <a:gd name="T11" fmla="*/ 2062 h 2157"/>
              <a:gd name="T12" fmla="*/ 83 w 3324"/>
              <a:gd name="T13" fmla="*/ 485 h 2157"/>
              <a:gd name="T14" fmla="*/ 0 w 3324"/>
              <a:gd name="T15" fmla="*/ 284 h 2157"/>
              <a:gd name="T16" fmla="*/ 283 w 3324"/>
              <a:gd name="T17" fmla="*/ 0 h 2157"/>
              <a:gd name="T18" fmla="*/ 283 w 3324"/>
              <a:gd name="T19" fmla="*/ 0 h 2157"/>
              <a:gd name="T20" fmla="*/ 284 w 3324"/>
              <a:gd name="T21" fmla="*/ 0 h 2157"/>
              <a:gd name="T22" fmla="*/ 3039 w 3324"/>
              <a:gd name="T23" fmla="*/ 0 h 2157"/>
              <a:gd name="T24" fmla="*/ 3039 w 3324"/>
              <a:gd name="T25" fmla="*/ 0 h 2157"/>
              <a:gd name="T26" fmla="*/ 3040 w 3324"/>
              <a:gd name="T27" fmla="*/ 0 h 2157"/>
              <a:gd name="T28" fmla="*/ 3324 w 3324"/>
              <a:gd name="T29" fmla="*/ 284 h 2157"/>
              <a:gd name="T30" fmla="*/ 3256 w 3324"/>
              <a:gd name="T31" fmla="*/ 470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6" y="470"/>
                </a:moveTo>
                <a:lnTo>
                  <a:pt x="1880" y="2056"/>
                </a:lnTo>
                <a:lnTo>
                  <a:pt x="1880" y="2056"/>
                </a:lnTo>
                <a:cubicBezTo>
                  <a:pt x="1828" y="2118"/>
                  <a:pt x="1750" y="2157"/>
                  <a:pt x="1663" y="2157"/>
                </a:cubicBezTo>
                <a:cubicBezTo>
                  <a:pt x="1578" y="2157"/>
                  <a:pt x="1503" y="2120"/>
                  <a:pt x="1451" y="2062"/>
                </a:cubicBezTo>
                <a:lnTo>
                  <a:pt x="1450" y="2062"/>
                </a:lnTo>
                <a:lnTo>
                  <a:pt x="83" y="485"/>
                </a:lnTo>
                <a:cubicBezTo>
                  <a:pt x="32" y="433"/>
                  <a:pt x="0" y="363"/>
                  <a:pt x="0" y="284"/>
                </a:cubicBezTo>
                <a:cubicBezTo>
                  <a:pt x="0" y="128"/>
                  <a:pt x="127" y="1"/>
                  <a:pt x="283" y="0"/>
                </a:cubicBezTo>
                <a:lnTo>
                  <a:pt x="283" y="0"/>
                </a:lnTo>
                <a:lnTo>
                  <a:pt x="284" y="0"/>
                </a:lnTo>
                <a:lnTo>
                  <a:pt x="3039" y="0"/>
                </a:lnTo>
                <a:lnTo>
                  <a:pt x="3039" y="0"/>
                </a:lnTo>
                <a:lnTo>
                  <a:pt x="3040" y="0"/>
                </a:lnTo>
                <a:cubicBezTo>
                  <a:pt x="3197" y="0"/>
                  <a:pt x="3324" y="127"/>
                  <a:pt x="3324" y="284"/>
                </a:cubicBezTo>
                <a:cubicBezTo>
                  <a:pt x="3324" y="355"/>
                  <a:pt x="3299" y="420"/>
                  <a:pt x="3256" y="470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" name="Shape 9257">
            <a:extLst>
              <a:ext uri="{FF2B5EF4-FFF2-40B4-BE49-F238E27FC236}">
                <a16:creationId xmlns:a16="http://schemas.microsoft.com/office/drawing/2014/main" id="{705B8990-B3E5-4B68-9938-BCF20B84EA26}"/>
              </a:ext>
            </a:extLst>
          </p:cNvPr>
          <p:cNvSpPr/>
          <p:nvPr/>
        </p:nvSpPr>
        <p:spPr>
          <a:xfrm>
            <a:off x="2457489" y="279108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01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28" name="MH_Text_1">
            <a:extLst>
              <a:ext uri="{FF2B5EF4-FFF2-40B4-BE49-F238E27FC236}">
                <a16:creationId xmlns:a16="http://schemas.microsoft.com/office/drawing/2014/main" id="{664929F3-5CF7-48E2-86DA-BB9EE14D7E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55568" y="914400"/>
            <a:ext cx="2687541" cy="852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중립에 대한 경각심 및 관심 유발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29" name="MH_Text_1">
            <a:extLst>
              <a:ext uri="{FF2B5EF4-FFF2-40B4-BE49-F238E27FC236}">
                <a16:creationId xmlns:a16="http://schemas.microsoft.com/office/drawing/2014/main" id="{F6BB1344-430F-47AB-9367-D5B66B2D1A5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48358" y="1785715"/>
            <a:ext cx="3301961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245BE85E-6B32-4C5D-A6F8-94C7802AFB52}"/>
              </a:ext>
            </a:extLst>
          </p:cNvPr>
          <p:cNvSpPr>
            <a:spLocks/>
          </p:cNvSpPr>
          <p:nvPr/>
        </p:nvSpPr>
        <p:spPr bwMode="auto">
          <a:xfrm>
            <a:off x="3436946" y="3144752"/>
            <a:ext cx="2218897" cy="1450941"/>
          </a:xfrm>
          <a:custGeom>
            <a:avLst/>
            <a:gdLst>
              <a:gd name="T0" fmla="*/ 3256 w 3325"/>
              <a:gd name="T1" fmla="*/ 1687 h 2157"/>
              <a:gd name="T2" fmla="*/ 1880 w 3325"/>
              <a:gd name="T3" fmla="*/ 100 h 2157"/>
              <a:gd name="T4" fmla="*/ 1880 w 3325"/>
              <a:gd name="T5" fmla="*/ 100 h 2157"/>
              <a:gd name="T6" fmla="*/ 1663 w 3325"/>
              <a:gd name="T7" fmla="*/ 0 h 2157"/>
              <a:gd name="T8" fmla="*/ 1451 w 3325"/>
              <a:gd name="T9" fmla="*/ 95 h 2157"/>
              <a:gd name="T10" fmla="*/ 1451 w 3325"/>
              <a:gd name="T11" fmla="*/ 95 h 2157"/>
              <a:gd name="T12" fmla="*/ 83 w 3325"/>
              <a:gd name="T13" fmla="*/ 1672 h 2157"/>
              <a:gd name="T14" fmla="*/ 0 w 3325"/>
              <a:gd name="T15" fmla="*/ 1872 h 2157"/>
              <a:gd name="T16" fmla="*/ 284 w 3325"/>
              <a:gd name="T17" fmla="*/ 2157 h 2157"/>
              <a:gd name="T18" fmla="*/ 284 w 3325"/>
              <a:gd name="T19" fmla="*/ 2157 h 2157"/>
              <a:gd name="T20" fmla="*/ 285 w 3325"/>
              <a:gd name="T21" fmla="*/ 2157 h 2157"/>
              <a:gd name="T22" fmla="*/ 3039 w 3325"/>
              <a:gd name="T23" fmla="*/ 2157 h 2157"/>
              <a:gd name="T24" fmla="*/ 3039 w 3325"/>
              <a:gd name="T25" fmla="*/ 2157 h 2157"/>
              <a:gd name="T26" fmla="*/ 3040 w 3325"/>
              <a:gd name="T27" fmla="*/ 2157 h 2157"/>
              <a:gd name="T28" fmla="*/ 3325 w 3325"/>
              <a:gd name="T29" fmla="*/ 1872 h 2157"/>
              <a:gd name="T30" fmla="*/ 3256 w 3325"/>
              <a:gd name="T31" fmla="*/ 1687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5" h="2157">
                <a:moveTo>
                  <a:pt x="3256" y="1687"/>
                </a:moveTo>
                <a:lnTo>
                  <a:pt x="1880" y="100"/>
                </a:lnTo>
                <a:lnTo>
                  <a:pt x="1880" y="100"/>
                </a:lnTo>
                <a:cubicBezTo>
                  <a:pt x="1828" y="39"/>
                  <a:pt x="1750" y="0"/>
                  <a:pt x="1663" y="0"/>
                </a:cubicBezTo>
                <a:cubicBezTo>
                  <a:pt x="1579" y="0"/>
                  <a:pt x="1503" y="36"/>
                  <a:pt x="1451" y="95"/>
                </a:cubicBezTo>
                <a:lnTo>
                  <a:pt x="1451" y="95"/>
                </a:lnTo>
                <a:lnTo>
                  <a:pt x="83" y="1672"/>
                </a:lnTo>
                <a:cubicBezTo>
                  <a:pt x="32" y="1723"/>
                  <a:pt x="0" y="1794"/>
                  <a:pt x="0" y="1872"/>
                </a:cubicBezTo>
                <a:cubicBezTo>
                  <a:pt x="0" y="2029"/>
                  <a:pt x="127" y="2156"/>
                  <a:pt x="284" y="2157"/>
                </a:cubicBezTo>
                <a:lnTo>
                  <a:pt x="284" y="2157"/>
                </a:lnTo>
                <a:lnTo>
                  <a:pt x="285" y="2157"/>
                </a:lnTo>
                <a:lnTo>
                  <a:pt x="3039" y="2157"/>
                </a:lnTo>
                <a:lnTo>
                  <a:pt x="3039" y="2157"/>
                </a:lnTo>
                <a:lnTo>
                  <a:pt x="3040" y="2157"/>
                </a:lnTo>
                <a:cubicBezTo>
                  <a:pt x="3198" y="2157"/>
                  <a:pt x="3325" y="2029"/>
                  <a:pt x="3325" y="1872"/>
                </a:cubicBezTo>
                <a:cubicBezTo>
                  <a:pt x="3325" y="1802"/>
                  <a:pt x="3299" y="1737"/>
                  <a:pt x="3256" y="1687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1" name="Shape 9257">
            <a:extLst>
              <a:ext uri="{FF2B5EF4-FFF2-40B4-BE49-F238E27FC236}">
                <a16:creationId xmlns:a16="http://schemas.microsoft.com/office/drawing/2014/main" id="{C3FE872E-1BA4-425E-AE40-E438C7DBDECC}"/>
              </a:ext>
            </a:extLst>
          </p:cNvPr>
          <p:cNvSpPr/>
          <p:nvPr/>
        </p:nvSpPr>
        <p:spPr>
          <a:xfrm>
            <a:off x="3936615" y="362387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02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2" name="MH_Text_1">
            <a:extLst>
              <a:ext uri="{FF2B5EF4-FFF2-40B4-BE49-F238E27FC236}">
                <a16:creationId xmlns:a16="http://schemas.microsoft.com/office/drawing/2014/main" id="{1F099039-E171-4916-9753-412A5314C9C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92504" y="4718831"/>
            <a:ext cx="2687541" cy="799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 소비 예측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및 목표 설정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33" name="MH_Text_1">
            <a:extLst>
              <a:ext uri="{FF2B5EF4-FFF2-40B4-BE49-F238E27FC236}">
                <a16:creationId xmlns:a16="http://schemas.microsoft.com/office/drawing/2014/main" id="{6697F3DB-1B85-4D8B-BC9C-D13A55BB38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847676" y="5582535"/>
            <a:ext cx="3191365" cy="100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지역별 전력</a:t>
            </a:r>
            <a:r>
              <a:rPr kumimoji="0" lang="ko-KR" altLang="en-US" sz="1200" b="0" i="0" u="none" strike="noStrike" kern="1200" cap="none" spc="0" normalizeH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사용량을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모델화하여 미래 사용량을 예측할 수 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예측한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사용량을 바탕으로 사용자에게 직접 목표를 제시하고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설정할 수 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19AF77E5-3354-4358-87FD-67788ED976E7}"/>
              </a:ext>
            </a:extLst>
          </p:cNvPr>
          <p:cNvSpPr>
            <a:spLocks/>
          </p:cNvSpPr>
          <p:nvPr/>
        </p:nvSpPr>
        <p:spPr bwMode="auto">
          <a:xfrm>
            <a:off x="4967694" y="2830549"/>
            <a:ext cx="2217296" cy="1452544"/>
          </a:xfrm>
          <a:custGeom>
            <a:avLst/>
            <a:gdLst>
              <a:gd name="T0" fmla="*/ 3256 w 3324"/>
              <a:gd name="T1" fmla="*/ 470 h 2157"/>
              <a:gd name="T2" fmla="*/ 1880 w 3324"/>
              <a:gd name="T3" fmla="*/ 2056 h 2157"/>
              <a:gd name="T4" fmla="*/ 1880 w 3324"/>
              <a:gd name="T5" fmla="*/ 2056 h 2157"/>
              <a:gd name="T6" fmla="*/ 1663 w 3324"/>
              <a:gd name="T7" fmla="*/ 2157 h 2157"/>
              <a:gd name="T8" fmla="*/ 1451 w 3324"/>
              <a:gd name="T9" fmla="*/ 2062 h 2157"/>
              <a:gd name="T10" fmla="*/ 1450 w 3324"/>
              <a:gd name="T11" fmla="*/ 2062 h 2157"/>
              <a:gd name="T12" fmla="*/ 83 w 3324"/>
              <a:gd name="T13" fmla="*/ 485 h 2157"/>
              <a:gd name="T14" fmla="*/ 0 w 3324"/>
              <a:gd name="T15" fmla="*/ 284 h 2157"/>
              <a:gd name="T16" fmla="*/ 283 w 3324"/>
              <a:gd name="T17" fmla="*/ 0 h 2157"/>
              <a:gd name="T18" fmla="*/ 283 w 3324"/>
              <a:gd name="T19" fmla="*/ 0 h 2157"/>
              <a:gd name="T20" fmla="*/ 284 w 3324"/>
              <a:gd name="T21" fmla="*/ 0 h 2157"/>
              <a:gd name="T22" fmla="*/ 3039 w 3324"/>
              <a:gd name="T23" fmla="*/ 0 h 2157"/>
              <a:gd name="T24" fmla="*/ 3039 w 3324"/>
              <a:gd name="T25" fmla="*/ 0 h 2157"/>
              <a:gd name="T26" fmla="*/ 3040 w 3324"/>
              <a:gd name="T27" fmla="*/ 0 h 2157"/>
              <a:gd name="T28" fmla="*/ 3324 w 3324"/>
              <a:gd name="T29" fmla="*/ 284 h 2157"/>
              <a:gd name="T30" fmla="*/ 3256 w 3324"/>
              <a:gd name="T31" fmla="*/ 470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6" y="470"/>
                </a:moveTo>
                <a:lnTo>
                  <a:pt x="1880" y="2056"/>
                </a:lnTo>
                <a:lnTo>
                  <a:pt x="1880" y="2056"/>
                </a:lnTo>
                <a:cubicBezTo>
                  <a:pt x="1828" y="2118"/>
                  <a:pt x="1750" y="2157"/>
                  <a:pt x="1663" y="2157"/>
                </a:cubicBezTo>
                <a:cubicBezTo>
                  <a:pt x="1578" y="2157"/>
                  <a:pt x="1503" y="2120"/>
                  <a:pt x="1451" y="2062"/>
                </a:cubicBezTo>
                <a:lnTo>
                  <a:pt x="1450" y="2062"/>
                </a:lnTo>
                <a:lnTo>
                  <a:pt x="83" y="485"/>
                </a:lnTo>
                <a:cubicBezTo>
                  <a:pt x="32" y="433"/>
                  <a:pt x="0" y="363"/>
                  <a:pt x="0" y="284"/>
                </a:cubicBezTo>
                <a:cubicBezTo>
                  <a:pt x="0" y="128"/>
                  <a:pt x="127" y="1"/>
                  <a:pt x="283" y="0"/>
                </a:cubicBezTo>
                <a:lnTo>
                  <a:pt x="283" y="0"/>
                </a:lnTo>
                <a:lnTo>
                  <a:pt x="284" y="0"/>
                </a:lnTo>
                <a:lnTo>
                  <a:pt x="3039" y="0"/>
                </a:lnTo>
                <a:lnTo>
                  <a:pt x="3039" y="0"/>
                </a:lnTo>
                <a:lnTo>
                  <a:pt x="3040" y="0"/>
                </a:lnTo>
                <a:cubicBezTo>
                  <a:pt x="3197" y="0"/>
                  <a:pt x="3324" y="127"/>
                  <a:pt x="3324" y="284"/>
                </a:cubicBezTo>
                <a:cubicBezTo>
                  <a:pt x="3324" y="355"/>
                  <a:pt x="3299" y="420"/>
                  <a:pt x="3256" y="470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Shape 9257">
            <a:extLst>
              <a:ext uri="{FF2B5EF4-FFF2-40B4-BE49-F238E27FC236}">
                <a16:creationId xmlns:a16="http://schemas.microsoft.com/office/drawing/2014/main" id="{5363BA0B-6EAF-4E28-BD62-FC5A93B1E7FF}"/>
              </a:ext>
            </a:extLst>
          </p:cNvPr>
          <p:cNvSpPr/>
          <p:nvPr/>
        </p:nvSpPr>
        <p:spPr>
          <a:xfrm>
            <a:off x="5463957" y="279108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03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6" name="MH_Text_1">
            <a:extLst>
              <a:ext uri="{FF2B5EF4-FFF2-40B4-BE49-F238E27FC236}">
                <a16:creationId xmlns:a16="http://schemas.microsoft.com/office/drawing/2014/main" id="{A5A75FAE-7807-4B0E-A418-BC1A779150C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674688" y="1379507"/>
            <a:ext cx="268754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66F21CA9-E4E3-4A24-9609-5DECB63C5CE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512983" y="1914938"/>
            <a:ext cx="3301961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앞에서 설정한 목표량을 달성할 수 있게 솔루션을 제시해준다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E2AA1F8C-85B8-4169-8169-E3B65699D57B}"/>
              </a:ext>
            </a:extLst>
          </p:cNvPr>
          <p:cNvSpPr>
            <a:spLocks/>
          </p:cNvSpPr>
          <p:nvPr/>
        </p:nvSpPr>
        <p:spPr bwMode="auto">
          <a:xfrm>
            <a:off x="6431710" y="3144752"/>
            <a:ext cx="2218897" cy="1450941"/>
          </a:xfrm>
          <a:custGeom>
            <a:avLst/>
            <a:gdLst>
              <a:gd name="T0" fmla="*/ 3255 w 3324"/>
              <a:gd name="T1" fmla="*/ 1687 h 2157"/>
              <a:gd name="T2" fmla="*/ 1879 w 3324"/>
              <a:gd name="T3" fmla="*/ 100 h 2157"/>
              <a:gd name="T4" fmla="*/ 1879 w 3324"/>
              <a:gd name="T5" fmla="*/ 100 h 2157"/>
              <a:gd name="T6" fmla="*/ 1662 w 3324"/>
              <a:gd name="T7" fmla="*/ 0 h 2157"/>
              <a:gd name="T8" fmla="*/ 1450 w 3324"/>
              <a:gd name="T9" fmla="*/ 95 h 2157"/>
              <a:gd name="T10" fmla="*/ 1450 w 3324"/>
              <a:gd name="T11" fmla="*/ 95 h 2157"/>
              <a:gd name="T12" fmla="*/ 82 w 3324"/>
              <a:gd name="T13" fmla="*/ 1672 h 2157"/>
              <a:gd name="T14" fmla="*/ 0 w 3324"/>
              <a:gd name="T15" fmla="*/ 1872 h 2157"/>
              <a:gd name="T16" fmla="*/ 283 w 3324"/>
              <a:gd name="T17" fmla="*/ 2157 h 2157"/>
              <a:gd name="T18" fmla="*/ 283 w 3324"/>
              <a:gd name="T19" fmla="*/ 2157 h 2157"/>
              <a:gd name="T20" fmla="*/ 284 w 3324"/>
              <a:gd name="T21" fmla="*/ 2157 h 2157"/>
              <a:gd name="T22" fmla="*/ 3038 w 3324"/>
              <a:gd name="T23" fmla="*/ 2157 h 2157"/>
              <a:gd name="T24" fmla="*/ 3038 w 3324"/>
              <a:gd name="T25" fmla="*/ 2157 h 2157"/>
              <a:gd name="T26" fmla="*/ 3039 w 3324"/>
              <a:gd name="T27" fmla="*/ 2157 h 2157"/>
              <a:gd name="T28" fmla="*/ 3324 w 3324"/>
              <a:gd name="T29" fmla="*/ 1872 h 2157"/>
              <a:gd name="T30" fmla="*/ 3255 w 3324"/>
              <a:gd name="T31" fmla="*/ 1687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5" y="1687"/>
                </a:moveTo>
                <a:lnTo>
                  <a:pt x="1879" y="100"/>
                </a:lnTo>
                <a:lnTo>
                  <a:pt x="1879" y="100"/>
                </a:lnTo>
                <a:cubicBezTo>
                  <a:pt x="1827" y="39"/>
                  <a:pt x="1749" y="0"/>
                  <a:pt x="1662" y="0"/>
                </a:cubicBezTo>
                <a:cubicBezTo>
                  <a:pt x="1578" y="0"/>
                  <a:pt x="1502" y="36"/>
                  <a:pt x="1450" y="95"/>
                </a:cubicBezTo>
                <a:lnTo>
                  <a:pt x="1450" y="95"/>
                </a:lnTo>
                <a:lnTo>
                  <a:pt x="82" y="1672"/>
                </a:lnTo>
                <a:cubicBezTo>
                  <a:pt x="31" y="1723"/>
                  <a:pt x="0" y="1794"/>
                  <a:pt x="0" y="1872"/>
                </a:cubicBezTo>
                <a:cubicBezTo>
                  <a:pt x="0" y="2029"/>
                  <a:pt x="126" y="2156"/>
                  <a:pt x="283" y="2157"/>
                </a:cubicBezTo>
                <a:lnTo>
                  <a:pt x="283" y="2157"/>
                </a:lnTo>
                <a:lnTo>
                  <a:pt x="284" y="2157"/>
                </a:lnTo>
                <a:lnTo>
                  <a:pt x="3038" y="2157"/>
                </a:lnTo>
                <a:lnTo>
                  <a:pt x="3038" y="2157"/>
                </a:lnTo>
                <a:lnTo>
                  <a:pt x="3039" y="2157"/>
                </a:lnTo>
                <a:cubicBezTo>
                  <a:pt x="3197" y="2157"/>
                  <a:pt x="3324" y="2029"/>
                  <a:pt x="3324" y="1872"/>
                </a:cubicBezTo>
                <a:cubicBezTo>
                  <a:pt x="3324" y="1802"/>
                  <a:pt x="3298" y="1737"/>
                  <a:pt x="3255" y="1687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Shape 9257">
            <a:extLst>
              <a:ext uri="{FF2B5EF4-FFF2-40B4-BE49-F238E27FC236}">
                <a16:creationId xmlns:a16="http://schemas.microsoft.com/office/drawing/2014/main" id="{6E89C1AC-14D1-4BB1-8307-89D35B5D2752}"/>
              </a:ext>
            </a:extLst>
          </p:cNvPr>
          <p:cNvSpPr/>
          <p:nvPr/>
        </p:nvSpPr>
        <p:spPr>
          <a:xfrm>
            <a:off x="6958013" y="3623123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04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0" name="MH_Text_1">
            <a:extLst>
              <a:ext uri="{FF2B5EF4-FFF2-40B4-BE49-F238E27FC236}">
                <a16:creationId xmlns:a16="http://schemas.microsoft.com/office/drawing/2014/main" id="{76239F20-35CD-46D6-92CC-B9A9E248D4D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225122" y="4718831"/>
            <a:ext cx="268754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anose="020B0503020204020204" pitchFamily="34" charset="-122"/>
              </a:rPr>
              <a:t>환경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anose="020B0503020204020204" pitchFamily="34" charset="-122"/>
              </a:rPr>
              <a:t>MBTI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41" name="MH_Text_1">
            <a:extLst>
              <a:ext uri="{FF2B5EF4-FFF2-40B4-BE49-F238E27FC236}">
                <a16:creationId xmlns:a16="http://schemas.microsoft.com/office/drawing/2014/main" id="{688F8104-08E2-4E37-B58D-0FD8F009529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055810" y="5106299"/>
            <a:ext cx="3301961" cy="989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ko-KR" altLang="en-US" sz="1200" dirty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 </a:t>
            </a:r>
            <a:r>
              <a:rPr lang="en-US" altLang="ko-KR" sz="1200" dirty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MBTI</a:t>
            </a:r>
            <a:r>
              <a:rPr lang="ko-KR" altLang="en-US" sz="1200" dirty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제작 및 공유하기 기능을 통하여 사용자로 하여금 관심을 가지게 </a:t>
            </a:r>
            <a:r>
              <a:rPr lang="ko-KR" altLang="en-US" sz="1200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한다</a:t>
            </a:r>
            <a:r>
              <a:rPr lang="en-US" altLang="ko-KR" sz="1200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zh-CN" sz="12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4208FF97-C255-4C51-B134-CD3E0998460F}"/>
              </a:ext>
            </a:extLst>
          </p:cNvPr>
          <p:cNvSpPr>
            <a:spLocks/>
          </p:cNvSpPr>
          <p:nvPr/>
        </p:nvSpPr>
        <p:spPr bwMode="auto">
          <a:xfrm>
            <a:off x="7929892" y="2791081"/>
            <a:ext cx="2217296" cy="1452544"/>
          </a:xfrm>
          <a:custGeom>
            <a:avLst/>
            <a:gdLst>
              <a:gd name="T0" fmla="*/ 3256 w 3324"/>
              <a:gd name="T1" fmla="*/ 470 h 2157"/>
              <a:gd name="T2" fmla="*/ 1880 w 3324"/>
              <a:gd name="T3" fmla="*/ 2056 h 2157"/>
              <a:gd name="T4" fmla="*/ 1880 w 3324"/>
              <a:gd name="T5" fmla="*/ 2056 h 2157"/>
              <a:gd name="T6" fmla="*/ 1663 w 3324"/>
              <a:gd name="T7" fmla="*/ 2157 h 2157"/>
              <a:gd name="T8" fmla="*/ 1451 w 3324"/>
              <a:gd name="T9" fmla="*/ 2062 h 2157"/>
              <a:gd name="T10" fmla="*/ 1450 w 3324"/>
              <a:gd name="T11" fmla="*/ 2062 h 2157"/>
              <a:gd name="T12" fmla="*/ 83 w 3324"/>
              <a:gd name="T13" fmla="*/ 485 h 2157"/>
              <a:gd name="T14" fmla="*/ 0 w 3324"/>
              <a:gd name="T15" fmla="*/ 284 h 2157"/>
              <a:gd name="T16" fmla="*/ 283 w 3324"/>
              <a:gd name="T17" fmla="*/ 0 h 2157"/>
              <a:gd name="T18" fmla="*/ 283 w 3324"/>
              <a:gd name="T19" fmla="*/ 0 h 2157"/>
              <a:gd name="T20" fmla="*/ 284 w 3324"/>
              <a:gd name="T21" fmla="*/ 0 h 2157"/>
              <a:gd name="T22" fmla="*/ 3039 w 3324"/>
              <a:gd name="T23" fmla="*/ 0 h 2157"/>
              <a:gd name="T24" fmla="*/ 3039 w 3324"/>
              <a:gd name="T25" fmla="*/ 0 h 2157"/>
              <a:gd name="T26" fmla="*/ 3040 w 3324"/>
              <a:gd name="T27" fmla="*/ 0 h 2157"/>
              <a:gd name="T28" fmla="*/ 3324 w 3324"/>
              <a:gd name="T29" fmla="*/ 284 h 2157"/>
              <a:gd name="T30" fmla="*/ 3256 w 3324"/>
              <a:gd name="T31" fmla="*/ 470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6" y="470"/>
                </a:moveTo>
                <a:lnTo>
                  <a:pt x="1880" y="2056"/>
                </a:lnTo>
                <a:lnTo>
                  <a:pt x="1880" y="2056"/>
                </a:lnTo>
                <a:cubicBezTo>
                  <a:pt x="1828" y="2118"/>
                  <a:pt x="1750" y="2157"/>
                  <a:pt x="1663" y="2157"/>
                </a:cubicBezTo>
                <a:cubicBezTo>
                  <a:pt x="1578" y="2157"/>
                  <a:pt x="1503" y="2120"/>
                  <a:pt x="1451" y="2062"/>
                </a:cubicBezTo>
                <a:lnTo>
                  <a:pt x="1450" y="2062"/>
                </a:lnTo>
                <a:lnTo>
                  <a:pt x="83" y="485"/>
                </a:lnTo>
                <a:cubicBezTo>
                  <a:pt x="32" y="433"/>
                  <a:pt x="0" y="363"/>
                  <a:pt x="0" y="284"/>
                </a:cubicBezTo>
                <a:cubicBezTo>
                  <a:pt x="0" y="128"/>
                  <a:pt x="127" y="1"/>
                  <a:pt x="283" y="0"/>
                </a:cubicBezTo>
                <a:lnTo>
                  <a:pt x="283" y="0"/>
                </a:lnTo>
                <a:lnTo>
                  <a:pt x="284" y="0"/>
                </a:lnTo>
                <a:lnTo>
                  <a:pt x="3039" y="0"/>
                </a:lnTo>
                <a:lnTo>
                  <a:pt x="3039" y="0"/>
                </a:lnTo>
                <a:lnTo>
                  <a:pt x="3040" y="0"/>
                </a:lnTo>
                <a:cubicBezTo>
                  <a:pt x="3197" y="0"/>
                  <a:pt x="3324" y="127"/>
                  <a:pt x="3324" y="284"/>
                </a:cubicBezTo>
                <a:cubicBezTo>
                  <a:pt x="3324" y="355"/>
                  <a:pt x="3299" y="420"/>
                  <a:pt x="3256" y="470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Shape 9257">
            <a:extLst>
              <a:ext uri="{FF2B5EF4-FFF2-40B4-BE49-F238E27FC236}">
                <a16:creationId xmlns:a16="http://schemas.microsoft.com/office/drawing/2014/main" id="{F39765D7-0464-47BC-999B-4E1CC21C13B8}"/>
              </a:ext>
            </a:extLst>
          </p:cNvPr>
          <p:cNvSpPr/>
          <p:nvPr/>
        </p:nvSpPr>
        <p:spPr>
          <a:xfrm>
            <a:off x="8447819" y="279108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05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4" name="MH_Text_1">
            <a:extLst>
              <a:ext uri="{FF2B5EF4-FFF2-40B4-BE49-F238E27FC236}">
                <a16:creationId xmlns:a16="http://schemas.microsoft.com/office/drawing/2014/main" id="{97996278-DD0B-4C70-A2EA-A98D96C7BB8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776355" y="990017"/>
            <a:ext cx="268754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사회적으로 탄소 중립에 대한 관심 유도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45" name="MH_Text_1">
            <a:extLst>
              <a:ext uri="{FF2B5EF4-FFF2-40B4-BE49-F238E27FC236}">
                <a16:creationId xmlns:a16="http://schemas.microsoft.com/office/drawing/2014/main" id="{1B8AB75F-4709-4318-9D41-3233F9DC3B9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35008" y="1896276"/>
            <a:ext cx="3301961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탄소배출 시뮬레이터를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통한 결과를 결과보고서로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보여주고</a:t>
            </a:r>
            <a:r>
              <a:rPr lang="en-US" altLang="ko-KR" sz="1200" dirty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200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다운로드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기능을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통해 사회적으로 관심을 가질 수 있도록 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23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문제 해결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945696" y="914385"/>
            <a:ext cx="2435282" cy="868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 소비 절감 방안과 </a:t>
            </a:r>
            <a:endParaRPr kumimoji="0" lang="en-US" altLang="ko-KR" sz="1800" b="1" i="0" u="none" strike="noStrike" kern="1200" cap="none" spc="-15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솔루션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제시 </a:t>
            </a:r>
            <a:r>
              <a:rPr kumimoji="0" lang="id-ID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6" name="MH_Text_1">
            <a:extLst>
              <a:ext uri="{FF2B5EF4-FFF2-40B4-BE49-F238E27FC236}">
                <a16:creationId xmlns:a16="http://schemas.microsoft.com/office/drawing/2014/main" id="{66F21CA9-E4E3-4A24-9609-5DECB63C5CE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64187" y="1864087"/>
            <a:ext cx="4469835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가스의 지역별 탄소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배출량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</a:p>
          <a:p>
            <a:pPr lvl="0" algn="ctr">
              <a:lnSpc>
                <a:spcPct val="120000"/>
              </a:lnSpc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탄소흡수량을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그래프로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시각화한다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20" y="4026716"/>
            <a:ext cx="1354235" cy="284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475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975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475"/>
                            </p:stCondLst>
                            <p:childTnLst>
                              <p:par>
                                <p:cTn id="6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975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85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35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6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100"/>
                            </p:stCondLst>
                            <p:childTnLst>
                              <p:par>
                                <p:cTn id="9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225"/>
                            </p:stCondLst>
                            <p:childTnLst>
                              <p:par>
                                <p:cTn id="9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725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975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475"/>
                            </p:stCondLst>
                            <p:childTnLst>
                              <p:par>
                                <p:cTn id="1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975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 animBg="1"/>
      <p:bldP spid="35" grpId="0"/>
      <p:bldP spid="36" grpId="0"/>
      <p:bldP spid="37" grpId="0"/>
      <p:bldP spid="38" grpId="0" animBg="1"/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2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roup 3">
            <a:extLst>
              <a:ext uri="{FF2B5EF4-FFF2-40B4-BE49-F238E27FC236}">
                <a16:creationId xmlns:a16="http://schemas.microsoft.com/office/drawing/2014/main" id="{77048BAB-FEE2-4C61-B831-1A10525A2F24}"/>
              </a:ext>
            </a:extLst>
          </p:cNvPr>
          <p:cNvCxnSpPr>
            <a:cxnSpLocks/>
          </p:cNvCxnSpPr>
          <p:nvPr/>
        </p:nvCxnSpPr>
        <p:spPr>
          <a:xfrm flipV="1">
            <a:off x="4439520" y="1832780"/>
            <a:ext cx="304714" cy="609429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/>
          </a:ln>
          <a:effectLst/>
        </p:spPr>
      </p:cxnSp>
      <p:cxnSp>
        <p:nvCxnSpPr>
          <p:cNvPr id="5" name="Group 4">
            <a:extLst>
              <a:ext uri="{FF2B5EF4-FFF2-40B4-BE49-F238E27FC236}">
                <a16:creationId xmlns:a16="http://schemas.microsoft.com/office/drawing/2014/main" id="{853C18CA-8772-4A87-8B2C-25EC86229202}"/>
              </a:ext>
            </a:extLst>
          </p:cNvPr>
          <p:cNvCxnSpPr>
            <a:cxnSpLocks/>
          </p:cNvCxnSpPr>
          <p:nvPr/>
        </p:nvCxnSpPr>
        <p:spPr>
          <a:xfrm>
            <a:off x="4744234" y="1832779"/>
            <a:ext cx="962162" cy="1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tailEnd type="oval"/>
          </a:ln>
          <a:effectLst/>
        </p:spPr>
      </p:cxnSp>
      <p:sp>
        <p:nvSpPr>
          <p:cNvPr id="6" name="îṣḷiḍè">
            <a:extLst>
              <a:ext uri="{FF2B5EF4-FFF2-40B4-BE49-F238E27FC236}">
                <a16:creationId xmlns:a16="http://schemas.microsoft.com/office/drawing/2014/main" id="{C038877B-453F-4E14-A4E7-6D0E018B0DCD}"/>
              </a:ext>
            </a:extLst>
          </p:cNvPr>
          <p:cNvSpPr/>
          <p:nvPr/>
        </p:nvSpPr>
        <p:spPr>
          <a:xfrm>
            <a:off x="4683812" y="1778010"/>
            <a:ext cx="120844" cy="12084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95A5A6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9" name="Group 8">
            <a:extLst>
              <a:ext uri="{FF2B5EF4-FFF2-40B4-BE49-F238E27FC236}">
                <a16:creationId xmlns:a16="http://schemas.microsoft.com/office/drawing/2014/main" id="{559D8B1B-1E66-47B2-9D46-06A6AD4FCAC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845275" y="1784758"/>
            <a:ext cx="856234" cy="10949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none"/>
            <a:tailEnd type="triangle"/>
          </a:ln>
          <a:effectLst/>
        </p:spPr>
      </p:cxnSp>
      <p:cxnSp>
        <p:nvCxnSpPr>
          <p:cNvPr id="10" name="Group 9">
            <a:extLst>
              <a:ext uri="{FF2B5EF4-FFF2-40B4-BE49-F238E27FC236}">
                <a16:creationId xmlns:a16="http://schemas.microsoft.com/office/drawing/2014/main" id="{4C1F2367-C74D-4B86-AB6C-1141D75E0C0A}"/>
              </a:ext>
            </a:extLst>
          </p:cNvPr>
          <p:cNvCxnSpPr>
            <a:cxnSpLocks/>
          </p:cNvCxnSpPr>
          <p:nvPr/>
        </p:nvCxnSpPr>
        <p:spPr>
          <a:xfrm>
            <a:off x="7385563" y="3206437"/>
            <a:ext cx="274834" cy="549668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/>
            <a:tailEnd type="oval"/>
          </a:ln>
          <a:effectLst/>
        </p:spPr>
      </p:cxnSp>
      <p:cxnSp>
        <p:nvCxnSpPr>
          <p:cNvPr id="11" name="Group 10">
            <a:extLst>
              <a:ext uri="{FF2B5EF4-FFF2-40B4-BE49-F238E27FC236}">
                <a16:creationId xmlns:a16="http://schemas.microsoft.com/office/drawing/2014/main" id="{0C58E73A-CF73-48A5-908D-E0C0A1D4A027}"/>
              </a:ext>
            </a:extLst>
          </p:cNvPr>
          <p:cNvCxnSpPr>
            <a:cxnSpLocks/>
          </p:cNvCxnSpPr>
          <p:nvPr/>
        </p:nvCxnSpPr>
        <p:spPr>
          <a:xfrm>
            <a:off x="8105736" y="3873122"/>
            <a:ext cx="962162" cy="1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tailEnd type="oval"/>
          </a:ln>
          <a:effectLst/>
        </p:spPr>
      </p:cxnSp>
      <p:cxnSp>
        <p:nvCxnSpPr>
          <p:cNvPr id="12" name="Group 11">
            <a:extLst>
              <a:ext uri="{FF2B5EF4-FFF2-40B4-BE49-F238E27FC236}">
                <a16:creationId xmlns:a16="http://schemas.microsoft.com/office/drawing/2014/main" id="{7C2E56CB-989C-4E69-991C-3EB703F06E66}"/>
              </a:ext>
            </a:extLst>
          </p:cNvPr>
          <p:cNvCxnSpPr>
            <a:cxnSpLocks/>
          </p:cNvCxnSpPr>
          <p:nvPr/>
        </p:nvCxnSpPr>
        <p:spPr>
          <a:xfrm flipH="1">
            <a:off x="7801292" y="3885009"/>
            <a:ext cx="304714" cy="609429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none"/>
            <a:tailEnd type="oval"/>
          </a:ln>
          <a:effectLst/>
        </p:spPr>
      </p:cxnSp>
      <p:cxnSp>
        <p:nvCxnSpPr>
          <p:cNvPr id="13" name="Group 12">
            <a:extLst>
              <a:ext uri="{FF2B5EF4-FFF2-40B4-BE49-F238E27FC236}">
                <a16:creationId xmlns:a16="http://schemas.microsoft.com/office/drawing/2014/main" id="{88153546-C2C5-43D0-B3F0-091EDF46A396}"/>
              </a:ext>
            </a:extLst>
          </p:cNvPr>
          <p:cNvCxnSpPr>
            <a:cxnSpLocks/>
          </p:cNvCxnSpPr>
          <p:nvPr/>
        </p:nvCxnSpPr>
        <p:spPr>
          <a:xfrm flipV="1">
            <a:off x="2261004" y="4746993"/>
            <a:ext cx="1969844" cy="13832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14" name="îŝļîḑe">
            <a:extLst>
              <a:ext uri="{FF2B5EF4-FFF2-40B4-BE49-F238E27FC236}">
                <a16:creationId xmlns:a16="http://schemas.microsoft.com/office/drawing/2014/main" id="{744847A6-6E16-4FDF-9808-F6BB349AACF9}"/>
              </a:ext>
            </a:extLst>
          </p:cNvPr>
          <p:cNvSpPr/>
          <p:nvPr/>
        </p:nvSpPr>
        <p:spPr>
          <a:xfrm>
            <a:off x="6134108" y="1061901"/>
            <a:ext cx="1967424" cy="1698422"/>
          </a:xfrm>
          <a:prstGeom prst="hexagon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Group">
            <a:extLst>
              <a:ext uri="{FF2B5EF4-FFF2-40B4-BE49-F238E27FC236}">
                <a16:creationId xmlns:a16="http://schemas.microsoft.com/office/drawing/2014/main" id="{7E812C48-2A01-4604-A2B0-4E1595A475CE}"/>
              </a:ext>
            </a:extLst>
          </p:cNvPr>
          <p:cNvSpPr/>
          <p:nvPr/>
        </p:nvSpPr>
        <p:spPr>
          <a:xfrm>
            <a:off x="4403244" y="1928361"/>
            <a:ext cx="1967424" cy="1698422"/>
          </a:xfrm>
          <a:prstGeom prst="hexagon">
            <a:avLst/>
          </a:prstGeom>
          <a:solidFill>
            <a:srgbClr val="2F5EB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 효율 상승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Group">
            <a:extLst>
              <a:ext uri="{FF2B5EF4-FFF2-40B4-BE49-F238E27FC236}">
                <a16:creationId xmlns:a16="http://schemas.microsoft.com/office/drawing/2014/main" id="{1770B076-5129-4544-882A-C8B96539BA05}"/>
              </a:ext>
            </a:extLst>
          </p:cNvPr>
          <p:cNvSpPr/>
          <p:nvPr/>
        </p:nvSpPr>
        <p:spPr>
          <a:xfrm>
            <a:off x="2745166" y="2856568"/>
            <a:ext cx="1967424" cy="1698422"/>
          </a:xfrm>
          <a:prstGeom prst="hexagon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Group">
            <a:extLst>
              <a:ext uri="{FF2B5EF4-FFF2-40B4-BE49-F238E27FC236}">
                <a16:creationId xmlns:a16="http://schemas.microsoft.com/office/drawing/2014/main" id="{28E7ECEC-CE5E-409E-95F3-2DFB4DE2343E}"/>
              </a:ext>
            </a:extLst>
          </p:cNvPr>
          <p:cNvSpPr/>
          <p:nvPr/>
        </p:nvSpPr>
        <p:spPr>
          <a:xfrm>
            <a:off x="4354859" y="3862997"/>
            <a:ext cx="1967424" cy="1698422"/>
          </a:xfrm>
          <a:prstGeom prst="hexagon">
            <a:avLst/>
          </a:prstGeom>
          <a:solidFill>
            <a:srgbClr val="2F5EB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 보호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Group">
            <a:extLst>
              <a:ext uri="{FF2B5EF4-FFF2-40B4-BE49-F238E27FC236}">
                <a16:creationId xmlns:a16="http://schemas.microsoft.com/office/drawing/2014/main" id="{78AE2AD8-377E-4BCE-ADB5-A822F0CC1174}"/>
              </a:ext>
            </a:extLst>
          </p:cNvPr>
          <p:cNvSpPr/>
          <p:nvPr/>
        </p:nvSpPr>
        <p:spPr>
          <a:xfrm>
            <a:off x="6057708" y="2929892"/>
            <a:ext cx="1967424" cy="1698422"/>
          </a:xfrm>
          <a:prstGeom prst="hexagon">
            <a:avLst/>
          </a:prstGeom>
          <a:solidFill>
            <a:srgbClr val="2F5EB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경제적 효과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Group">
            <a:extLst>
              <a:ext uri="{FF2B5EF4-FFF2-40B4-BE49-F238E27FC236}">
                <a16:creationId xmlns:a16="http://schemas.microsoft.com/office/drawing/2014/main" id="{88F7BF23-BBD0-4501-84F9-C77F26605638}"/>
              </a:ext>
            </a:extLst>
          </p:cNvPr>
          <p:cNvSpPr/>
          <p:nvPr/>
        </p:nvSpPr>
        <p:spPr>
          <a:xfrm>
            <a:off x="6134108" y="4746993"/>
            <a:ext cx="1967424" cy="1698422"/>
          </a:xfrm>
          <a:prstGeom prst="hexagon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Group 19">
            <a:extLst>
              <a:ext uri="{FF2B5EF4-FFF2-40B4-BE49-F238E27FC236}">
                <a16:creationId xmlns:a16="http://schemas.microsoft.com/office/drawing/2014/main" id="{7D52570A-C8DF-422C-8107-3EFA3E54EF7B}"/>
              </a:ext>
            </a:extLst>
          </p:cNvPr>
          <p:cNvSpPr txBox="1"/>
          <p:nvPr/>
        </p:nvSpPr>
        <p:spPr>
          <a:xfrm>
            <a:off x="436762" y="1304803"/>
            <a:ext cx="3355080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효율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에너지 소모량 최적화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탄소 배출량 감소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</p:txBody>
      </p:sp>
      <p:sp>
        <p:nvSpPr>
          <p:cNvPr id="21" name="Group 20">
            <a:extLst>
              <a:ext uri="{FF2B5EF4-FFF2-40B4-BE49-F238E27FC236}">
                <a16:creationId xmlns:a16="http://schemas.microsoft.com/office/drawing/2014/main" id="{45F86403-A6CA-4FCD-8778-0374E4B04C83}"/>
              </a:ext>
            </a:extLst>
          </p:cNvPr>
          <p:cNvSpPr txBox="1"/>
          <p:nvPr/>
        </p:nvSpPr>
        <p:spPr>
          <a:xfrm>
            <a:off x="8836920" y="3008064"/>
            <a:ext cx="3355080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비용감소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생활 실천 사항에 있는 절약에 따른 비용감소  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탄소포인트제를 결합하여 부가적인 인센티브 발생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.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2DE45542-566A-4EB8-AD24-3818848820F2}"/>
              </a:ext>
            </a:extLst>
          </p:cNvPr>
          <p:cNvSpPr txBox="1"/>
          <p:nvPr/>
        </p:nvSpPr>
        <p:spPr>
          <a:xfrm>
            <a:off x="1001140" y="4846724"/>
            <a:ext cx="2727738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온실가스 감소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제시하는 실천 사항을 수행하여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1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인당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1t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에 온실가스 감소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</p:txBody>
      </p:sp>
      <p:sp>
        <p:nvSpPr>
          <p:cNvPr id="23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51564" y="205921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기대효과 </a:t>
            </a: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탄소중립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cxnSp>
        <p:nvCxnSpPr>
          <p:cNvPr id="30" name="Group 3">
            <a:extLst>
              <a:ext uri="{FF2B5EF4-FFF2-40B4-BE49-F238E27FC236}">
                <a16:creationId xmlns:a16="http://schemas.microsoft.com/office/drawing/2014/main" id="{77048BAB-FEE2-4C61-B831-1A10525A2F24}"/>
              </a:ext>
            </a:extLst>
          </p:cNvPr>
          <p:cNvCxnSpPr>
            <a:cxnSpLocks/>
          </p:cNvCxnSpPr>
          <p:nvPr/>
        </p:nvCxnSpPr>
        <p:spPr>
          <a:xfrm flipH="1" flipV="1">
            <a:off x="4273392" y="4791204"/>
            <a:ext cx="401549" cy="799820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32346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2857867" y="2763496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5041800" y="2752045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7237893" y="2740594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673934" y="2782947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FB857D-54FD-4E08-B8A6-0E449AE5DFEF}"/>
              </a:ext>
            </a:extLst>
          </p:cNvPr>
          <p:cNvGrpSpPr/>
          <p:nvPr/>
        </p:nvGrpSpPr>
        <p:grpSpPr>
          <a:xfrm>
            <a:off x="2828600" y="1753594"/>
            <a:ext cx="2557424" cy="907751"/>
            <a:chOff x="3666731" y="1984470"/>
            <a:chExt cx="2636520" cy="1447800"/>
          </a:xfrm>
        </p:grpSpPr>
        <p:sp>
          <p:nvSpPr>
            <p:cNvPr id="4" name="Group 2">
              <a:extLst>
                <a:ext uri="{FF2B5EF4-FFF2-40B4-BE49-F238E27FC236}">
                  <a16:creationId xmlns:a16="http://schemas.microsoft.com/office/drawing/2014/main" id="{561BED61-AB22-4C69-B265-33564C471881}"/>
                </a:ext>
              </a:extLst>
            </p:cNvPr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" name="Group 4">
              <a:extLst>
                <a:ext uri="{FF2B5EF4-FFF2-40B4-BE49-F238E27FC236}">
                  <a16:creationId xmlns:a16="http://schemas.microsoft.com/office/drawing/2014/main" id="{762A9BFC-1F3F-4A58-86F0-E9BFF327AFC6}"/>
                </a:ext>
              </a:extLst>
            </p:cNvPr>
            <p:cNvSpPr txBox="1"/>
            <p:nvPr/>
          </p:nvSpPr>
          <p:spPr>
            <a:xfrm>
              <a:off x="3971727" y="2438384"/>
              <a:ext cx="2230360" cy="539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600" b="1" dirty="0" err="1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Datebase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B0FF501-832D-4DCC-AA7A-8E1991572A5A}"/>
              </a:ext>
            </a:extLst>
          </p:cNvPr>
          <p:cNvGrpSpPr/>
          <p:nvPr/>
        </p:nvGrpSpPr>
        <p:grpSpPr>
          <a:xfrm>
            <a:off x="673934" y="1744069"/>
            <a:ext cx="2557424" cy="907751"/>
            <a:chOff x="1436370" y="1984470"/>
            <a:chExt cx="2636520" cy="1447800"/>
          </a:xfrm>
        </p:grpSpPr>
        <p:sp>
          <p:nvSpPr>
            <p:cNvPr id="7" name="Group 5">
              <a:extLst>
                <a:ext uri="{FF2B5EF4-FFF2-40B4-BE49-F238E27FC236}">
                  <a16:creationId xmlns:a16="http://schemas.microsoft.com/office/drawing/2014/main" id="{0F6784EF-6876-4F74-AFFE-7337EC483B36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" name="Group 7">
              <a:extLst>
                <a:ext uri="{FF2B5EF4-FFF2-40B4-BE49-F238E27FC236}">
                  <a16:creationId xmlns:a16="http://schemas.microsoft.com/office/drawing/2014/main" id="{CA9AFF30-0861-4202-86B5-740A307A7D0E}"/>
                </a:ext>
              </a:extLst>
            </p:cNvPr>
            <p:cNvSpPr txBox="1"/>
            <p:nvPr/>
          </p:nvSpPr>
          <p:spPr>
            <a:xfrm>
              <a:off x="1709209" y="2414454"/>
              <a:ext cx="2293960" cy="58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500" b="1" baseline="-3000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Server</a:t>
              </a:r>
              <a:endParaRPr lang="zh-CN" altLang="en-US" sz="25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1F50BA-713F-484E-999B-A1C28284D9EE}"/>
              </a:ext>
            </a:extLst>
          </p:cNvPr>
          <p:cNvGrpSpPr/>
          <p:nvPr/>
        </p:nvGrpSpPr>
        <p:grpSpPr>
          <a:xfrm>
            <a:off x="7103641" y="1744069"/>
            <a:ext cx="2557424" cy="907751"/>
            <a:chOff x="8127453" y="1984470"/>
            <a:chExt cx="2636520" cy="1447800"/>
          </a:xfrm>
        </p:grpSpPr>
        <p:sp>
          <p:nvSpPr>
            <p:cNvPr id="10" name="Group 8">
              <a:extLst>
                <a:ext uri="{FF2B5EF4-FFF2-40B4-BE49-F238E27FC236}">
                  <a16:creationId xmlns:a16="http://schemas.microsoft.com/office/drawing/2014/main" id="{AC14CB9B-9B56-43EC-BDD7-A7D9D78FB238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2E8D5D73-5AB3-44AE-8B0B-0379E092942D}"/>
                </a:ext>
              </a:extLst>
            </p:cNvPr>
            <p:cNvSpPr txBox="1"/>
            <p:nvPr/>
          </p:nvSpPr>
          <p:spPr>
            <a:xfrm>
              <a:off x="8439016" y="2438384"/>
              <a:ext cx="2230360" cy="539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Framework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64C016-033C-4348-84E9-BD7E3373D6B2}"/>
              </a:ext>
            </a:extLst>
          </p:cNvPr>
          <p:cNvGrpSpPr/>
          <p:nvPr/>
        </p:nvGrpSpPr>
        <p:grpSpPr>
          <a:xfrm>
            <a:off x="4956595" y="1744069"/>
            <a:ext cx="2557424" cy="907751"/>
            <a:chOff x="5897092" y="1984470"/>
            <a:chExt cx="2636520" cy="1447800"/>
          </a:xfrm>
        </p:grpSpPr>
        <p:sp>
          <p:nvSpPr>
            <p:cNvPr id="13" name="Group 11">
              <a:extLst>
                <a:ext uri="{FF2B5EF4-FFF2-40B4-BE49-F238E27FC236}">
                  <a16:creationId xmlns:a16="http://schemas.microsoft.com/office/drawing/2014/main" id="{2E01B5EB-7AAB-4192-9A2B-DBD7B8AA3463}"/>
                </a:ext>
              </a:extLst>
            </p:cNvPr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Group 13">
              <a:extLst>
                <a:ext uri="{FF2B5EF4-FFF2-40B4-BE49-F238E27FC236}">
                  <a16:creationId xmlns:a16="http://schemas.microsoft.com/office/drawing/2014/main" id="{553A4370-85EF-4A84-804C-8C77D1AF1644}"/>
                </a:ext>
              </a:extLst>
            </p:cNvPr>
            <p:cNvSpPr txBox="1"/>
            <p:nvPr/>
          </p:nvSpPr>
          <p:spPr>
            <a:xfrm>
              <a:off x="6227711" y="2423306"/>
              <a:ext cx="2205655" cy="5701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Language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cxnSp>
        <p:nvCxnSpPr>
          <p:cNvPr id="25" name="Group 8">
            <a:extLst>
              <a:ext uri="{FF2B5EF4-FFF2-40B4-BE49-F238E27FC236}">
                <a16:creationId xmlns:a16="http://schemas.microsoft.com/office/drawing/2014/main" id="{DBB713A3-C8A3-4D81-9ED8-2CF18CE09FE1}"/>
              </a:ext>
            </a:extLst>
          </p:cNvPr>
          <p:cNvCxnSpPr/>
          <p:nvPr/>
        </p:nvCxnSpPr>
        <p:spPr>
          <a:xfrm>
            <a:off x="1454901" y="4769817"/>
            <a:ext cx="9359900" cy="0"/>
          </a:xfrm>
          <a:prstGeom prst="line">
            <a:avLst/>
          </a:prstGeom>
          <a:ln>
            <a:solidFill>
              <a:srgbClr val="173276"/>
            </a:solidFill>
          </a:ln>
        </p:spPr>
        <p:style>
          <a:lnRef idx="1">
            <a:srgbClr val="4E67C8"/>
          </a:lnRef>
          <a:fillRef idx="0">
            <a:srgbClr val="4E67C8"/>
          </a:fillRef>
          <a:effectRef idx="0">
            <a:srgbClr val="4E67C8"/>
          </a:effectRef>
          <a:fontRef idx="minor">
            <a:sysClr val="windowText" lastClr="000000"/>
          </a:fontRef>
        </p:style>
      </p:cxnSp>
      <p:sp>
        <p:nvSpPr>
          <p:cNvPr id="26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60" y="2833335"/>
            <a:ext cx="847384" cy="84738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01" y="3669268"/>
            <a:ext cx="869302" cy="86930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12" y="2680324"/>
            <a:ext cx="1225426" cy="91907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04" y="2795951"/>
            <a:ext cx="674921" cy="67492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92" y="2888599"/>
            <a:ext cx="805370" cy="60402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29" y="3835775"/>
            <a:ext cx="1365565" cy="517259"/>
          </a:xfrm>
          <a:prstGeom prst="rect">
            <a:avLst/>
          </a:prstGeom>
        </p:spPr>
      </p:pic>
      <p:grpSp>
        <p:nvGrpSpPr>
          <p:cNvPr id="49" name="Group 8">
            <a:extLst>
              <a:ext uri="{FF2B5EF4-FFF2-40B4-BE49-F238E27FC236}">
                <a16:creationId xmlns:a16="http://schemas.microsoft.com/office/drawing/2014/main" id="{2C1F50BA-713F-484E-999B-A1C28284D9EE}"/>
              </a:ext>
            </a:extLst>
          </p:cNvPr>
          <p:cNvGrpSpPr/>
          <p:nvPr/>
        </p:nvGrpSpPr>
        <p:grpSpPr>
          <a:xfrm>
            <a:off x="9239256" y="1744068"/>
            <a:ext cx="2557424" cy="907751"/>
            <a:chOff x="8127453" y="1984470"/>
            <a:chExt cx="2636520" cy="1447800"/>
          </a:xfrm>
        </p:grpSpPr>
        <p:sp>
          <p:nvSpPr>
            <p:cNvPr id="50" name="Group 8">
              <a:extLst>
                <a:ext uri="{FF2B5EF4-FFF2-40B4-BE49-F238E27FC236}">
                  <a16:creationId xmlns:a16="http://schemas.microsoft.com/office/drawing/2014/main" id="{AC14CB9B-9B56-43EC-BDD7-A7D9D78FB238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1" name="Group 10">
              <a:extLst>
                <a:ext uri="{FF2B5EF4-FFF2-40B4-BE49-F238E27FC236}">
                  <a16:creationId xmlns:a16="http://schemas.microsoft.com/office/drawing/2014/main" id="{2E8D5D73-5AB3-44AE-8B0B-0379E092942D}"/>
                </a:ext>
              </a:extLst>
            </p:cNvPr>
            <p:cNvSpPr txBox="1"/>
            <p:nvPr/>
          </p:nvSpPr>
          <p:spPr>
            <a:xfrm>
              <a:off x="8439016" y="2438384"/>
              <a:ext cx="2230360" cy="539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Tool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52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9409666" y="2719505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511" y="3020711"/>
            <a:ext cx="828665" cy="30271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6329" y="3370205"/>
            <a:ext cx="922085" cy="40212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8972" y="2879351"/>
            <a:ext cx="780626" cy="62252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639" y="2879351"/>
            <a:ext cx="658223" cy="658223"/>
          </a:xfrm>
          <a:prstGeom prst="rect">
            <a:avLst/>
          </a:prstGeom>
        </p:spPr>
      </p:pic>
      <p:pic>
        <p:nvPicPr>
          <p:cNvPr id="47" name="Picture 18" descr="https://ensmark.com/wp-content/uploads/2021/08/oracle_db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22" y="3680719"/>
            <a:ext cx="1261494" cy="827373"/>
          </a:xfrm>
          <a:prstGeom prst="rect">
            <a:avLst/>
          </a:prstGeom>
          <a:solidFill>
            <a:schemeClr val="accent1"/>
          </a:solidFill>
          <a:extLst/>
        </p:spPr>
      </p:pic>
      <p:pic>
        <p:nvPicPr>
          <p:cNvPr id="59" name="Picture 56" descr="How to Install Spring Tool Suite (STS) in Eclipse - Learning to Write code  for Beginners with Tutorial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960" y="3725531"/>
            <a:ext cx="1246626" cy="5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2408" y="3884170"/>
            <a:ext cx="711930" cy="6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0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구조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1469" y="977623"/>
            <a:ext cx="11407805" cy="5682782"/>
            <a:chOff x="571469" y="977623"/>
            <a:chExt cx="11407805" cy="5682782"/>
          </a:xfrm>
        </p:grpSpPr>
        <p:sp>
          <p:nvSpPr>
            <p:cNvPr id="215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1977218" y="977623"/>
              <a:ext cx="9257717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08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571469" y="985504"/>
              <a:ext cx="1089915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" name="Rectangle 51"/>
            <p:cNvSpPr>
              <a:spLocks noChangeArrowheads="1"/>
            </p:cNvSpPr>
            <p:nvPr/>
          </p:nvSpPr>
          <p:spPr bwMode="gray">
            <a:xfrm>
              <a:off x="1837400" y="1611711"/>
              <a:ext cx="1981904" cy="179101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 Box 794"/>
            <p:cNvSpPr txBox="1">
              <a:spLocks noChangeArrowheads="1"/>
            </p:cNvSpPr>
            <p:nvPr/>
          </p:nvSpPr>
          <p:spPr bwMode="gray">
            <a:xfrm>
              <a:off x="4501839" y="1058077"/>
              <a:ext cx="400929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ko-KR" altLang="en-US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탄소배출량 계산 및 시각화 시스템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0" name="Text Box 794"/>
            <p:cNvSpPr txBox="1">
              <a:spLocks noChangeArrowheads="1"/>
            </p:cNvSpPr>
            <p:nvPr/>
          </p:nvSpPr>
          <p:spPr bwMode="gray">
            <a:xfrm>
              <a:off x="640503" y="1050549"/>
              <a:ext cx="9377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ko-KR" altLang="en-US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이용자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1" name="Rectangle 51"/>
            <p:cNvSpPr>
              <a:spLocks noChangeArrowheads="1"/>
            </p:cNvSpPr>
            <p:nvPr/>
          </p:nvSpPr>
          <p:spPr bwMode="gray">
            <a:xfrm>
              <a:off x="640503" y="1591799"/>
              <a:ext cx="936958" cy="9200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5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관리자</a:t>
              </a:r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2" name="위쪽 화살표 350"/>
            <p:cNvSpPr>
              <a:spLocks noChangeArrowheads="1"/>
            </p:cNvSpPr>
            <p:nvPr/>
          </p:nvSpPr>
          <p:spPr bwMode="gray">
            <a:xfrm rot="5400000">
              <a:off x="1679476" y="1714263"/>
              <a:ext cx="243666" cy="317189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pic>
          <p:nvPicPr>
            <p:cNvPr id="23" name="Picture 319" descr="설명회(도식) copy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632" y="1859517"/>
              <a:ext cx="1076986" cy="1130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320"/>
            <p:cNvSpPr txBox="1">
              <a:spLocks noChangeArrowheads="1"/>
            </p:cNvSpPr>
            <p:nvPr/>
          </p:nvSpPr>
          <p:spPr bwMode="auto">
            <a:xfrm>
              <a:off x="7076843" y="2389697"/>
              <a:ext cx="9392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>
                <a:defRPr kumimoji="1" sz="800" u="none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defRPr>
              </a:lvl1pPr>
              <a:lvl2pPr marL="742950" indent="-28575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r>
                <a:rPr lang="en-US" altLang="ko-KR" sz="1500" dirty="0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DATABASE</a:t>
              </a:r>
            </a:p>
            <a:p>
              <a:r>
                <a:rPr lang="en-US" altLang="ko-KR" sz="1500" dirty="0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(</a:t>
              </a:r>
              <a:r>
                <a:rPr lang="en-US" altLang="ko-KR" sz="1500" dirty="0" err="1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Mysql</a:t>
              </a:r>
              <a:r>
                <a:rPr lang="en-US" altLang="ko-KR" sz="1500" dirty="0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)</a:t>
              </a:r>
              <a:endParaRPr lang="en-US" altLang="ko-KR" sz="1500" dirty="0">
                <a:ln>
                  <a:noFill/>
                </a:ln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5" name="위쪽 화살표 350"/>
            <p:cNvSpPr>
              <a:spLocks noChangeArrowheads="1"/>
            </p:cNvSpPr>
            <p:nvPr/>
          </p:nvSpPr>
          <p:spPr bwMode="gray">
            <a:xfrm>
              <a:off x="7441659" y="3554348"/>
              <a:ext cx="265675" cy="383215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7" name="Rectangle 51"/>
            <p:cNvSpPr>
              <a:spLocks noChangeArrowheads="1"/>
            </p:cNvSpPr>
            <p:nvPr/>
          </p:nvSpPr>
          <p:spPr bwMode="gray">
            <a:xfrm>
              <a:off x="3979996" y="1615281"/>
              <a:ext cx="2925149" cy="180180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8" name="Rectangle 51"/>
            <p:cNvSpPr>
              <a:spLocks noChangeArrowheads="1"/>
            </p:cNvSpPr>
            <p:nvPr/>
          </p:nvSpPr>
          <p:spPr bwMode="gray">
            <a:xfrm>
              <a:off x="8157855" y="1555284"/>
              <a:ext cx="1231391" cy="213803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9" name="Rectangle 51"/>
            <p:cNvSpPr>
              <a:spLocks noChangeArrowheads="1"/>
            </p:cNvSpPr>
            <p:nvPr/>
          </p:nvSpPr>
          <p:spPr bwMode="gray">
            <a:xfrm>
              <a:off x="9638745" y="1555284"/>
              <a:ext cx="1492112" cy="213803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0" name="왼쪽/오른쪽 화살표 29"/>
            <p:cNvSpPr/>
            <p:nvPr/>
          </p:nvSpPr>
          <p:spPr>
            <a:xfrm>
              <a:off x="9307244" y="1994690"/>
              <a:ext cx="455152" cy="240188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SemiBold Condensed" panose="020B0502040204020203" pitchFamily="34" charset="0"/>
              </a:endParaRPr>
            </a:p>
          </p:txBody>
        </p:sp>
        <p:sp>
          <p:nvSpPr>
            <p:cNvPr id="31" name="위쪽 화살표 350"/>
            <p:cNvSpPr>
              <a:spLocks noChangeArrowheads="1"/>
            </p:cNvSpPr>
            <p:nvPr/>
          </p:nvSpPr>
          <p:spPr bwMode="gray">
            <a:xfrm rot="10800000">
              <a:off x="10245090" y="3571821"/>
              <a:ext cx="265675" cy="326485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gray">
            <a:xfrm>
              <a:off x="7078739" y="4522374"/>
              <a:ext cx="4900535" cy="213803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gray">
            <a:xfrm>
              <a:off x="1792362" y="3858316"/>
              <a:ext cx="5112781" cy="117896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5" name="Rectangle 51"/>
            <p:cNvSpPr>
              <a:spLocks noChangeArrowheads="1"/>
            </p:cNvSpPr>
            <p:nvPr/>
          </p:nvSpPr>
          <p:spPr bwMode="gray">
            <a:xfrm>
              <a:off x="1792363" y="6237707"/>
              <a:ext cx="5112781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500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JVM</a:t>
              </a:r>
              <a:endParaRPr lang="ko-KR" altLang="en-US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6" name="Rectangle 51"/>
            <p:cNvSpPr>
              <a:spLocks noChangeArrowheads="1"/>
            </p:cNvSpPr>
            <p:nvPr/>
          </p:nvSpPr>
          <p:spPr bwMode="gray">
            <a:xfrm>
              <a:off x="1792362" y="5638261"/>
              <a:ext cx="5112781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500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WAS/Servlet Container</a:t>
              </a:r>
              <a:endParaRPr lang="ko-KR" altLang="en-US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7" name="위쪽 화살표 350"/>
            <p:cNvSpPr>
              <a:spLocks noChangeArrowheads="1"/>
            </p:cNvSpPr>
            <p:nvPr/>
          </p:nvSpPr>
          <p:spPr bwMode="gray">
            <a:xfrm rot="10800000">
              <a:off x="2688409" y="5165132"/>
              <a:ext cx="265675" cy="309743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8" name="위쪽 화살표 350"/>
            <p:cNvSpPr>
              <a:spLocks noChangeArrowheads="1"/>
            </p:cNvSpPr>
            <p:nvPr/>
          </p:nvSpPr>
          <p:spPr bwMode="gray">
            <a:xfrm rot="10800000">
              <a:off x="5806437" y="5165132"/>
              <a:ext cx="265675" cy="309744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9" name="왼쪽/오른쪽 화살표 38"/>
            <p:cNvSpPr/>
            <p:nvPr/>
          </p:nvSpPr>
          <p:spPr>
            <a:xfrm>
              <a:off x="6742571" y="1994690"/>
              <a:ext cx="475042" cy="240188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SemiBold Condensed" panose="020B0502040204020203" pitchFamily="34" charset="0"/>
              </a:endParaRPr>
            </a:p>
          </p:txBody>
        </p:sp>
        <p:sp>
          <p:nvSpPr>
            <p:cNvPr id="40" name="Rectangle 51"/>
            <p:cNvSpPr>
              <a:spLocks noChangeArrowheads="1"/>
            </p:cNvSpPr>
            <p:nvPr/>
          </p:nvSpPr>
          <p:spPr bwMode="gray">
            <a:xfrm>
              <a:off x="3091969" y="5056056"/>
              <a:ext cx="2533153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500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Configuration</a:t>
              </a:r>
              <a:endParaRPr lang="ko-KR" altLang="en-US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gray">
            <a:xfrm>
              <a:off x="7301187" y="4861149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데이터</a:t>
              </a:r>
              <a:endPara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전처리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0" name="Rectangle 51"/>
            <p:cNvSpPr>
              <a:spLocks noChangeArrowheads="1"/>
            </p:cNvSpPr>
            <p:nvPr/>
          </p:nvSpPr>
          <p:spPr bwMode="gray">
            <a:xfrm>
              <a:off x="8330674" y="2154620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dirty="0" smtClean="0">
                  <a:latin typeface="Bahnschrift SemiBold Condensed" panose="020B0502040204020203" pitchFamily="34" charset="0"/>
                </a:rPr>
                <a:t>회원정보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2" name="Rectangle 51"/>
            <p:cNvSpPr>
              <a:spLocks noChangeArrowheads="1"/>
            </p:cNvSpPr>
            <p:nvPr/>
          </p:nvSpPr>
          <p:spPr bwMode="gray">
            <a:xfrm>
              <a:off x="8318547" y="2743715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dirty="0" smtClean="0">
                  <a:latin typeface="Bahnschrift SemiBold Condensed" panose="020B0502040204020203" pitchFamily="34" charset="0"/>
                </a:rPr>
                <a:t>이용자 </a:t>
              </a:r>
              <a:r>
                <a:rPr lang="ko-KR" altLang="en-US" sz="1000" dirty="0" err="1" smtClean="0">
                  <a:latin typeface="Bahnschrift SemiBold Condensed" panose="020B0502040204020203" pitchFamily="34" charset="0"/>
                </a:rPr>
                <a:t>제출정보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5" name="위쪽 화살표 350"/>
            <p:cNvSpPr>
              <a:spLocks noChangeArrowheads="1"/>
            </p:cNvSpPr>
            <p:nvPr/>
          </p:nvSpPr>
          <p:spPr bwMode="gray">
            <a:xfrm>
              <a:off x="8640712" y="3543905"/>
              <a:ext cx="265675" cy="383215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6" name="왼쪽/오른쪽 화살표 75"/>
            <p:cNvSpPr/>
            <p:nvPr/>
          </p:nvSpPr>
          <p:spPr>
            <a:xfrm>
              <a:off x="7903276" y="2550001"/>
              <a:ext cx="415647" cy="240188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SemiBold Condensed" panose="020B0502040204020203" pitchFamily="34" charset="0"/>
              </a:endParaRPr>
            </a:p>
          </p:txBody>
        </p:sp>
        <p:sp>
          <p:nvSpPr>
            <p:cNvPr id="77" name="Rectangle 51"/>
            <p:cNvSpPr>
              <a:spLocks noChangeArrowheads="1"/>
            </p:cNvSpPr>
            <p:nvPr/>
          </p:nvSpPr>
          <p:spPr bwMode="gray">
            <a:xfrm>
              <a:off x="9879517" y="1773283"/>
              <a:ext cx="1032267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탄소배출량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(본문)"/>
                <a:ea typeface="KoPub돋움체 Medium" panose="00000600000000000000" pitchFamily="2" charset="-127"/>
              </a:endParaRPr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gray">
            <a:xfrm>
              <a:off x="8494560" y="4858269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특성</a:t>
              </a:r>
              <a:endPara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엔지니어링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gray">
            <a:xfrm>
              <a:off x="9671123" y="4861358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데이터</a:t>
              </a:r>
              <a:endPara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분할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2" name="Rectangle 51"/>
            <p:cNvSpPr>
              <a:spLocks noChangeArrowheads="1"/>
            </p:cNvSpPr>
            <p:nvPr/>
          </p:nvSpPr>
          <p:spPr bwMode="gray">
            <a:xfrm>
              <a:off x="10807970" y="4861149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앙상블모델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3" name="Rectangle 51"/>
            <p:cNvSpPr>
              <a:spLocks noChangeArrowheads="1"/>
            </p:cNvSpPr>
            <p:nvPr/>
          </p:nvSpPr>
          <p:spPr bwMode="gray">
            <a:xfrm>
              <a:off x="7301187" y="5708083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시각화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4" name="Rectangle 51"/>
            <p:cNvSpPr>
              <a:spLocks noChangeArrowheads="1"/>
            </p:cNvSpPr>
            <p:nvPr/>
          </p:nvSpPr>
          <p:spPr bwMode="gray">
            <a:xfrm>
              <a:off x="8494560" y="5712823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예측 및 결과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5" name="Rectangle 51"/>
            <p:cNvSpPr>
              <a:spLocks noChangeArrowheads="1"/>
            </p:cNvSpPr>
            <p:nvPr/>
          </p:nvSpPr>
          <p:spPr bwMode="gray">
            <a:xfrm>
              <a:off x="9671123" y="5715912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모델 튜닝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6" name="Rectangle 51"/>
            <p:cNvSpPr>
              <a:spLocks noChangeArrowheads="1"/>
            </p:cNvSpPr>
            <p:nvPr/>
          </p:nvSpPr>
          <p:spPr bwMode="gray">
            <a:xfrm>
              <a:off x="10807970" y="5715703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모델 평가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cxnSp>
          <p:nvCxnSpPr>
            <p:cNvPr id="186" name="직선 연결선 185"/>
            <p:cNvCxnSpPr>
              <a:stCxn id="58" idx="3"/>
              <a:endCxn id="80" idx="1"/>
            </p:cNvCxnSpPr>
            <p:nvPr/>
          </p:nvCxnSpPr>
          <p:spPr>
            <a:xfrm flipV="1">
              <a:off x="8221836" y="5165132"/>
              <a:ext cx="272724" cy="2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>
              <a:stCxn id="80" idx="3"/>
              <a:endCxn id="81" idx="1"/>
            </p:cNvCxnSpPr>
            <p:nvPr/>
          </p:nvCxnSpPr>
          <p:spPr>
            <a:xfrm>
              <a:off x="9415209" y="5165132"/>
              <a:ext cx="255914" cy="3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>
              <a:stCxn id="81" idx="3"/>
              <a:endCxn id="82" idx="1"/>
            </p:cNvCxnSpPr>
            <p:nvPr/>
          </p:nvCxnSpPr>
          <p:spPr>
            <a:xfrm flipV="1">
              <a:off x="10591772" y="5168012"/>
              <a:ext cx="216198" cy="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>
              <a:stCxn id="82" idx="2"/>
              <a:endCxn id="86" idx="0"/>
            </p:cNvCxnSpPr>
            <p:nvPr/>
          </p:nvCxnSpPr>
          <p:spPr>
            <a:xfrm>
              <a:off x="11268295" y="5474875"/>
              <a:ext cx="0" cy="240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>
              <a:stCxn id="86" idx="1"/>
              <a:endCxn id="85" idx="3"/>
            </p:cNvCxnSpPr>
            <p:nvPr/>
          </p:nvCxnSpPr>
          <p:spPr>
            <a:xfrm flipH="1">
              <a:off x="10591772" y="6022566"/>
              <a:ext cx="216198" cy="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>
              <a:stCxn id="85" idx="1"/>
              <a:endCxn id="84" idx="3"/>
            </p:cNvCxnSpPr>
            <p:nvPr/>
          </p:nvCxnSpPr>
          <p:spPr>
            <a:xfrm flipH="1" flipV="1">
              <a:off x="9415209" y="6019686"/>
              <a:ext cx="255914" cy="3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/>
            <p:cNvCxnSpPr>
              <a:stCxn id="84" idx="1"/>
              <a:endCxn id="83" idx="3"/>
            </p:cNvCxnSpPr>
            <p:nvPr/>
          </p:nvCxnSpPr>
          <p:spPr>
            <a:xfrm flipH="1" flipV="1">
              <a:off x="8221836" y="6014946"/>
              <a:ext cx="272724" cy="4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51"/>
            <p:cNvSpPr>
              <a:spLocks noChangeArrowheads="1"/>
            </p:cNvSpPr>
            <p:nvPr/>
          </p:nvSpPr>
          <p:spPr bwMode="gray">
            <a:xfrm>
              <a:off x="9879516" y="2396520"/>
              <a:ext cx="1032267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탄소흡수량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(본문)"/>
                <a:ea typeface="KoPub돋움체 Medium" panose="00000600000000000000" pitchFamily="2" charset="-127"/>
              </a:endParaRPr>
            </a:p>
          </p:txBody>
        </p:sp>
        <p:sp>
          <p:nvSpPr>
            <p:cNvPr id="113" name="Rectangle 51"/>
            <p:cNvSpPr>
              <a:spLocks noChangeArrowheads="1"/>
            </p:cNvSpPr>
            <p:nvPr/>
          </p:nvSpPr>
          <p:spPr bwMode="gray">
            <a:xfrm>
              <a:off x="9879516" y="2992646"/>
              <a:ext cx="1032267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전력량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(본문)"/>
                <a:ea typeface="KoPub돋움체 Medium" panose="00000600000000000000" pitchFamily="2" charset="-127"/>
              </a:endParaRPr>
            </a:p>
          </p:txBody>
        </p:sp>
        <p:sp>
          <p:nvSpPr>
            <p:cNvPr id="116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7217612" y="4047541"/>
              <a:ext cx="4619253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7" name="Text Box 794"/>
            <p:cNvSpPr txBox="1">
              <a:spLocks noChangeArrowheads="1"/>
            </p:cNvSpPr>
            <p:nvPr/>
          </p:nvSpPr>
          <p:spPr bwMode="gray">
            <a:xfrm>
              <a:off x="8214004" y="4121521"/>
              <a:ext cx="265832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ko-KR" altLang="en-US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모델링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109" name="Rectangle 51"/>
          <p:cNvSpPr>
            <a:spLocks noChangeArrowheads="1"/>
          </p:cNvSpPr>
          <p:nvPr/>
        </p:nvSpPr>
        <p:spPr bwMode="gray">
          <a:xfrm>
            <a:off x="608709" y="4062366"/>
            <a:ext cx="936958" cy="92001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5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이용자</a:t>
            </a:r>
            <a:endParaRPr lang="ko-KR" altLang="en-US" sz="1500" kern="0" dirty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18" name="GroupGroup 140">
            <a:extLst>
              <a:ext uri="{FF2B5EF4-FFF2-40B4-BE49-F238E27FC236}">
                <a16:creationId xmlns:a16="http://schemas.microsoft.com/office/drawing/2014/main" id="{34FAB5C5-1DA1-4959-8632-E3E18BADCC9F}"/>
              </a:ext>
            </a:extLst>
          </p:cNvPr>
          <p:cNvSpPr/>
          <p:nvPr/>
        </p:nvSpPr>
        <p:spPr>
          <a:xfrm>
            <a:off x="1951766" y="3571275"/>
            <a:ext cx="4757535" cy="377450"/>
          </a:xfrm>
          <a:prstGeom prst="round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9" name="Text Box 794"/>
          <p:cNvSpPr txBox="1">
            <a:spLocks noChangeArrowheads="1"/>
          </p:cNvSpPr>
          <p:nvPr/>
        </p:nvSpPr>
        <p:spPr bwMode="gray">
          <a:xfrm>
            <a:off x="2376328" y="3646265"/>
            <a:ext cx="407252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1pPr>
            <a:lvl2pPr marL="742950" indent="-28575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2pPr>
            <a:lvl3pPr marL="1143000" indent="-22860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3pPr>
            <a:lvl4pPr marL="1600200" indent="-22860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4pPr>
            <a:lvl5pPr marL="2057400" indent="-22860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9pPr>
          </a:lstStyle>
          <a:p>
            <a:pPr algn="ctr" eaLnBrk="1" hangingPunct="1"/>
            <a:r>
              <a:rPr lang="ko-KR" altLang="en-US" sz="1400" b="1" u="none" dirty="0" err="1" smtClean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일반이용자</a:t>
            </a:r>
            <a:endParaRPr lang="ko-KR" altLang="en-US" sz="1400" b="1" u="none" dirty="0">
              <a:solidFill>
                <a:srgbClr val="FFFFFF"/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20" name="위쪽 화살표 350"/>
          <p:cNvSpPr>
            <a:spLocks noChangeArrowheads="1"/>
          </p:cNvSpPr>
          <p:nvPr/>
        </p:nvSpPr>
        <p:spPr bwMode="gray">
          <a:xfrm rot="5400000">
            <a:off x="1639609" y="4144564"/>
            <a:ext cx="243666" cy="317189"/>
          </a:xfrm>
          <a:prstGeom prst="upArrow">
            <a:avLst>
              <a:gd name="adj1" fmla="val 60528"/>
              <a:gd name="adj2" fmla="val 3557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ko-KR" altLang="en-US" sz="1108" kern="0" dirty="0">
              <a:solidFill>
                <a:srgbClr val="000000"/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21" name="GroupGroup 140">
            <a:extLst>
              <a:ext uri="{FF2B5EF4-FFF2-40B4-BE49-F238E27FC236}">
                <a16:creationId xmlns:a16="http://schemas.microsoft.com/office/drawing/2014/main" id="{34FAB5C5-1DA1-4959-8632-E3E18BADCC9F}"/>
              </a:ext>
            </a:extLst>
          </p:cNvPr>
          <p:cNvSpPr/>
          <p:nvPr/>
        </p:nvSpPr>
        <p:spPr>
          <a:xfrm>
            <a:off x="1959904" y="1429356"/>
            <a:ext cx="1760782" cy="377450"/>
          </a:xfrm>
          <a:prstGeom prst="round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2" name="Text Box 794"/>
          <p:cNvSpPr txBox="1">
            <a:spLocks noChangeArrowheads="1"/>
          </p:cNvSpPr>
          <p:nvPr/>
        </p:nvSpPr>
        <p:spPr bwMode="gray">
          <a:xfrm>
            <a:off x="2070845" y="1526222"/>
            <a:ext cx="151501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1pPr>
            <a:lvl2pPr marL="742950" indent="-28575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2pPr>
            <a:lvl3pPr marL="1143000" indent="-22860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3pPr>
            <a:lvl4pPr marL="1600200" indent="-22860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4pPr>
            <a:lvl5pPr marL="2057400" indent="-22860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9pPr>
          </a:lstStyle>
          <a:p>
            <a:pPr algn="ctr" eaLnBrk="1" hangingPunct="1"/>
            <a:r>
              <a:rPr lang="ko-KR" altLang="en-US" b="1" u="none" dirty="0" smtClean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관리자</a:t>
            </a:r>
            <a:endParaRPr lang="ko-KR" altLang="en-US" b="1" u="none" dirty="0">
              <a:solidFill>
                <a:srgbClr val="FFFFFF"/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23" name="GroupGroup 140">
            <a:extLst>
              <a:ext uri="{FF2B5EF4-FFF2-40B4-BE49-F238E27FC236}">
                <a16:creationId xmlns:a16="http://schemas.microsoft.com/office/drawing/2014/main" id="{34FAB5C5-1DA1-4959-8632-E3E18BADCC9F}"/>
              </a:ext>
            </a:extLst>
          </p:cNvPr>
          <p:cNvSpPr/>
          <p:nvPr/>
        </p:nvSpPr>
        <p:spPr>
          <a:xfrm>
            <a:off x="4122232" y="1416295"/>
            <a:ext cx="2650315" cy="377450"/>
          </a:xfrm>
          <a:prstGeom prst="round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32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4" name="Text Box 794"/>
          <p:cNvSpPr txBox="1">
            <a:spLocks noChangeArrowheads="1"/>
          </p:cNvSpPr>
          <p:nvPr/>
        </p:nvSpPr>
        <p:spPr bwMode="gray">
          <a:xfrm>
            <a:off x="4269825" y="1497266"/>
            <a:ext cx="22803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1pPr>
            <a:lvl2pPr marL="742950" indent="-28575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2pPr>
            <a:lvl3pPr marL="1143000" indent="-22860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3pPr>
            <a:lvl4pPr marL="1600200" indent="-22860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4pPr>
            <a:lvl5pPr marL="2057400" indent="-228600" eaLnBrk="0" hangingPunct="0"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u="sng">
                <a:solidFill>
                  <a:schemeClr val="tx1"/>
                </a:solidFill>
                <a:latin typeface="Book Antiqua" panose="02040602050305030304" pitchFamily="18" charset="0"/>
                <a:ea typeface="바탕체" panose="02030609000101010101" pitchFamily="17" charset="-127"/>
              </a:defRPr>
            </a:lvl9pPr>
          </a:lstStyle>
          <a:p>
            <a:pPr algn="ctr" eaLnBrk="1" hangingPunct="1"/>
            <a:r>
              <a:rPr lang="ko-KR" altLang="en-US" b="1" u="none" dirty="0" smtClean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메인 메뉴</a:t>
            </a:r>
            <a:endParaRPr lang="ko-KR" altLang="en-US" b="1" u="none" dirty="0">
              <a:solidFill>
                <a:srgbClr val="FFFFFF"/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26" name="Rectangle 51"/>
          <p:cNvSpPr>
            <a:spLocks noChangeArrowheads="1"/>
          </p:cNvSpPr>
          <p:nvPr/>
        </p:nvSpPr>
        <p:spPr bwMode="gray">
          <a:xfrm>
            <a:off x="4086767" y="3984705"/>
            <a:ext cx="651646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로그인</a:t>
            </a:r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cxnSp>
        <p:nvCxnSpPr>
          <p:cNvPr id="7" name="직선 화살표 연결선 6"/>
          <p:cNvCxnSpPr>
            <a:stCxn id="126" idx="2"/>
          </p:cNvCxnSpPr>
          <p:nvPr/>
        </p:nvCxnSpPr>
        <p:spPr>
          <a:xfrm>
            <a:off x="4412590" y="4221122"/>
            <a:ext cx="0" cy="14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51"/>
          <p:cNvSpPr>
            <a:spLocks noChangeArrowheads="1"/>
          </p:cNvSpPr>
          <p:nvPr/>
        </p:nvSpPr>
        <p:spPr bwMode="gray">
          <a:xfrm>
            <a:off x="4159264" y="2358555"/>
            <a:ext cx="1213810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지역별 탄소 배출량 </a:t>
            </a:r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28" name="Rectangle 51"/>
          <p:cNvSpPr>
            <a:spLocks noChangeArrowheads="1"/>
          </p:cNvSpPr>
          <p:nvPr/>
        </p:nvSpPr>
        <p:spPr bwMode="gray">
          <a:xfrm>
            <a:off x="5162649" y="2728643"/>
            <a:ext cx="875907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시뮬레이터</a:t>
            </a:r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29" name="Rectangle 51"/>
          <p:cNvSpPr>
            <a:spLocks noChangeArrowheads="1"/>
          </p:cNvSpPr>
          <p:nvPr/>
        </p:nvSpPr>
        <p:spPr bwMode="gray">
          <a:xfrm>
            <a:off x="5760878" y="1976337"/>
            <a:ext cx="935653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환경 </a:t>
            </a:r>
            <a:r>
              <a: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MBTI</a:t>
            </a:r>
          </a:p>
        </p:txBody>
      </p:sp>
      <p:sp>
        <p:nvSpPr>
          <p:cNvPr id="132" name="Rectangle 51"/>
          <p:cNvSpPr>
            <a:spLocks noChangeArrowheads="1"/>
          </p:cNvSpPr>
          <p:nvPr/>
        </p:nvSpPr>
        <p:spPr bwMode="gray">
          <a:xfrm>
            <a:off x="4158398" y="2723114"/>
            <a:ext cx="935653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전력예측모델</a:t>
            </a:r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33" name="Rectangle 51"/>
          <p:cNvSpPr>
            <a:spLocks noChangeArrowheads="1"/>
          </p:cNvSpPr>
          <p:nvPr/>
        </p:nvSpPr>
        <p:spPr bwMode="gray">
          <a:xfrm>
            <a:off x="1982855" y="1962333"/>
            <a:ext cx="709575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로그인</a:t>
            </a:r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34" name="Rectangle 51"/>
          <p:cNvSpPr>
            <a:spLocks noChangeArrowheads="1"/>
          </p:cNvSpPr>
          <p:nvPr/>
        </p:nvSpPr>
        <p:spPr bwMode="gray">
          <a:xfrm>
            <a:off x="1982855" y="2364773"/>
            <a:ext cx="709575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관리자 기능</a:t>
            </a:r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35" name="Rectangle 51"/>
          <p:cNvSpPr>
            <a:spLocks noChangeArrowheads="1"/>
          </p:cNvSpPr>
          <p:nvPr/>
        </p:nvSpPr>
        <p:spPr bwMode="gray">
          <a:xfrm>
            <a:off x="2878290" y="1954127"/>
            <a:ext cx="837520" cy="111186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cxnSp>
        <p:nvCxnSpPr>
          <p:cNvPr id="19" name="직선 화살표 연결선 18"/>
          <p:cNvCxnSpPr>
            <a:stCxn id="134" idx="3"/>
          </p:cNvCxnSpPr>
          <p:nvPr/>
        </p:nvCxnSpPr>
        <p:spPr>
          <a:xfrm>
            <a:off x="2692430" y="2482982"/>
            <a:ext cx="117882" cy="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51"/>
          <p:cNvSpPr>
            <a:spLocks noChangeArrowheads="1"/>
          </p:cNvSpPr>
          <p:nvPr/>
        </p:nvSpPr>
        <p:spPr bwMode="gray">
          <a:xfrm>
            <a:off x="2887116" y="2546861"/>
            <a:ext cx="821627" cy="2419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dirty="0" smtClean="0">
                <a:latin typeface="Bahnschrift SemiBold Condensed" panose="020B0502040204020203" pitchFamily="34" charset="0"/>
              </a:rPr>
              <a:t>실천일지 관리 </a:t>
            </a:r>
            <a:endParaRPr lang="ko-KR" altLang="en-US" sz="1000" b="1" kern="0" dirty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42" name="Rectangle 51"/>
          <p:cNvSpPr>
            <a:spLocks noChangeArrowheads="1"/>
          </p:cNvSpPr>
          <p:nvPr/>
        </p:nvSpPr>
        <p:spPr bwMode="gray">
          <a:xfrm>
            <a:off x="2887116" y="2152468"/>
            <a:ext cx="821627" cy="2419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dirty="0" smtClean="0">
                <a:latin typeface="Bahnschrift SemiBold Condensed" panose="020B0502040204020203" pitchFamily="34" charset="0"/>
              </a:rPr>
              <a:t>게시판 관리  </a:t>
            </a:r>
            <a:endParaRPr lang="ko-KR" altLang="en-US" sz="1000" b="1" kern="0" dirty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43" name="Rectangle 51"/>
          <p:cNvSpPr>
            <a:spLocks noChangeArrowheads="1"/>
          </p:cNvSpPr>
          <p:nvPr/>
        </p:nvSpPr>
        <p:spPr bwMode="gray">
          <a:xfrm>
            <a:off x="5442779" y="2360068"/>
            <a:ext cx="1213810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kern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환경뉴스</a:t>
            </a:r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44" name="Rectangle 51"/>
          <p:cNvSpPr>
            <a:spLocks noChangeArrowheads="1"/>
          </p:cNvSpPr>
          <p:nvPr/>
        </p:nvSpPr>
        <p:spPr bwMode="gray">
          <a:xfrm>
            <a:off x="6111116" y="2727429"/>
            <a:ext cx="707840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dirty="0">
                <a:latin typeface="Bahnschrift SemiBold Condensed" panose="020B0502040204020203" pitchFamily="34" charset="0"/>
              </a:rPr>
              <a:t>실천일지</a:t>
            </a:r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45" name="Rectangle 51"/>
          <p:cNvSpPr>
            <a:spLocks noChangeArrowheads="1"/>
          </p:cNvSpPr>
          <p:nvPr/>
        </p:nvSpPr>
        <p:spPr bwMode="gray">
          <a:xfrm>
            <a:off x="4157942" y="3077740"/>
            <a:ext cx="944923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dirty="0" smtClean="0">
                <a:latin typeface="Bahnschrift SemiBold Condensed" panose="020B0502040204020203" pitchFamily="34" charset="0"/>
              </a:rPr>
              <a:t>자유게시판</a:t>
            </a:r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46" name="Rectangle 51"/>
          <p:cNvSpPr>
            <a:spLocks noChangeArrowheads="1"/>
          </p:cNvSpPr>
          <p:nvPr/>
        </p:nvSpPr>
        <p:spPr bwMode="gray">
          <a:xfrm>
            <a:off x="4166331" y="1976602"/>
            <a:ext cx="709575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로그인</a:t>
            </a:r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47" name="Rectangle 51"/>
          <p:cNvSpPr>
            <a:spLocks noChangeArrowheads="1"/>
          </p:cNvSpPr>
          <p:nvPr/>
        </p:nvSpPr>
        <p:spPr bwMode="gray">
          <a:xfrm>
            <a:off x="4955393" y="1975813"/>
            <a:ext cx="709575" cy="2364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rPr>
              <a:t>회원가입</a:t>
            </a:r>
            <a:endParaRPr lang="en-US" altLang="ko-KR" sz="10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49" name="Rectangle 51"/>
          <p:cNvSpPr>
            <a:spLocks noChangeArrowheads="1"/>
          </p:cNvSpPr>
          <p:nvPr/>
        </p:nvSpPr>
        <p:spPr bwMode="gray">
          <a:xfrm>
            <a:off x="1926495" y="4361244"/>
            <a:ext cx="2053502" cy="2419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dirty="0" err="1" smtClean="0">
                <a:latin typeface="Bahnschrift SemiBold Condensed" panose="020B0502040204020203" pitchFamily="34" charset="0"/>
              </a:rPr>
              <a:t>년도별</a:t>
            </a:r>
            <a:r>
              <a:rPr lang="ko-KR" altLang="en-US" sz="1000" dirty="0" smtClean="0">
                <a:latin typeface="Bahnschrift SemiBold Condensed" panose="020B0502040204020203" pitchFamily="34" charset="0"/>
              </a:rPr>
              <a:t> 탄소 배출량 및 </a:t>
            </a:r>
            <a:r>
              <a:rPr lang="ko-KR" altLang="en-US" sz="1000" dirty="0" err="1">
                <a:latin typeface="Bahnschrift SemiBold Condensed" panose="020B0502040204020203" pitchFamily="34" charset="0"/>
              </a:rPr>
              <a:t>흡</a:t>
            </a:r>
            <a:r>
              <a:rPr lang="ko-KR" altLang="en-US" sz="1000" dirty="0" err="1" smtClean="0">
                <a:latin typeface="Bahnschrift SemiBold Condensed" panose="020B0502040204020203" pitchFamily="34" charset="0"/>
              </a:rPr>
              <a:t>수량</a:t>
            </a:r>
            <a:r>
              <a:rPr lang="ko-KR" altLang="en-US" sz="1000" dirty="0" smtClean="0">
                <a:latin typeface="Bahnschrift SemiBold Condensed" panose="020B0502040204020203" pitchFamily="34" charset="0"/>
              </a:rPr>
              <a:t> 조회  </a:t>
            </a:r>
            <a:endParaRPr lang="ko-KR" altLang="en-US" sz="1000" b="1" kern="0" dirty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50" name="Rectangle 51"/>
          <p:cNvSpPr>
            <a:spLocks noChangeArrowheads="1"/>
          </p:cNvSpPr>
          <p:nvPr/>
        </p:nvSpPr>
        <p:spPr bwMode="gray">
          <a:xfrm>
            <a:off x="4052902" y="4361244"/>
            <a:ext cx="1348727" cy="2419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dirty="0" smtClean="0">
                <a:latin typeface="Bahnschrift SemiBold Condensed" panose="020B0502040204020203" pitchFamily="34" charset="0"/>
              </a:rPr>
              <a:t>환경 </a:t>
            </a:r>
            <a:r>
              <a:rPr lang="en-US" altLang="ko-KR" sz="1000" dirty="0" smtClean="0">
                <a:latin typeface="Bahnschrift SemiBold Condensed" panose="020B0502040204020203" pitchFamily="34" charset="0"/>
              </a:rPr>
              <a:t>MBTI </a:t>
            </a:r>
            <a:r>
              <a:rPr lang="ko-KR" altLang="en-US" sz="1000" dirty="0" smtClean="0">
                <a:latin typeface="Bahnschrift SemiBold Condensed" panose="020B0502040204020203" pitchFamily="34" charset="0"/>
              </a:rPr>
              <a:t>테스트 및 공유</a:t>
            </a:r>
            <a:endParaRPr lang="ko-KR" altLang="en-US" sz="1000" b="1" kern="0" dirty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51" name="Rectangle 51"/>
          <p:cNvSpPr>
            <a:spLocks noChangeArrowheads="1"/>
          </p:cNvSpPr>
          <p:nvPr/>
        </p:nvSpPr>
        <p:spPr bwMode="gray">
          <a:xfrm>
            <a:off x="1920036" y="4667485"/>
            <a:ext cx="2955869" cy="2419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dirty="0" smtClean="0">
                <a:latin typeface="Bahnschrift SemiBold Condensed" panose="020B0502040204020203" pitchFamily="34" charset="0"/>
              </a:rPr>
              <a:t>탄소 배출량 시뮬레이터 </a:t>
            </a:r>
            <a:r>
              <a:rPr lang="ko-KR" altLang="en-US" sz="1000" dirty="0" err="1" smtClean="0">
                <a:latin typeface="Bahnschrift SemiBold Condensed" panose="020B0502040204020203" pitchFamily="34" charset="0"/>
              </a:rPr>
              <a:t>입력량</a:t>
            </a:r>
            <a:r>
              <a:rPr lang="ko-KR" altLang="en-US" sz="1000" dirty="0" smtClean="0">
                <a:latin typeface="Bahnschrift SemiBold Condensed" panose="020B0502040204020203" pitchFamily="34" charset="0"/>
              </a:rPr>
              <a:t> 시각화 및 다운로드 </a:t>
            </a:r>
            <a:endParaRPr lang="ko-KR" altLang="en-US" sz="1000" b="1" kern="0" dirty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52" name="Rectangle 51"/>
          <p:cNvSpPr>
            <a:spLocks noChangeArrowheads="1"/>
          </p:cNvSpPr>
          <p:nvPr/>
        </p:nvSpPr>
        <p:spPr bwMode="gray">
          <a:xfrm>
            <a:off x="4929551" y="4661449"/>
            <a:ext cx="1348727" cy="2419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dirty="0" err="1" smtClean="0">
                <a:latin typeface="Bahnschrift SemiBold Condensed" panose="020B0502040204020203" pitchFamily="34" charset="0"/>
              </a:rPr>
              <a:t>전력예측</a:t>
            </a:r>
            <a:r>
              <a:rPr lang="ko-KR" altLang="en-US" sz="1000" dirty="0" smtClean="0">
                <a:latin typeface="Bahnschrift SemiBold Condensed" panose="020B0502040204020203" pitchFamily="34" charset="0"/>
              </a:rPr>
              <a:t> 모델 사용</a:t>
            </a:r>
            <a:endParaRPr lang="ko-KR" altLang="en-US" sz="1000" b="1" kern="0" dirty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  <p:sp>
        <p:nvSpPr>
          <p:cNvPr id="153" name="Rectangle 51"/>
          <p:cNvSpPr>
            <a:spLocks noChangeArrowheads="1"/>
          </p:cNvSpPr>
          <p:nvPr/>
        </p:nvSpPr>
        <p:spPr bwMode="gray">
          <a:xfrm>
            <a:off x="5470229" y="4361244"/>
            <a:ext cx="1348727" cy="2419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anchor="ctr" anchorCtr="1"/>
          <a:lstStyle/>
          <a:p>
            <a:pPr algn="ctr"/>
            <a:r>
              <a:rPr lang="ko-KR" altLang="en-US" sz="1000" dirty="0" smtClean="0">
                <a:latin typeface="Bahnschrift SemiBold Condensed" panose="020B0502040204020203" pitchFamily="34" charset="0"/>
              </a:rPr>
              <a:t>게시판 이용 및 저장</a:t>
            </a:r>
            <a:endParaRPr lang="ko-KR" altLang="en-US" sz="1000" b="1" kern="0" dirty="0">
              <a:solidFill>
                <a:schemeClr val="tx1">
                  <a:lumMod val="95000"/>
                  <a:lumOff val="5000"/>
                </a:schemeClr>
              </a:solidFill>
              <a:latin typeface="Bahnschrift SemiBold Condensed" panose="020B0502040204020203" pitchFamily="34" charset="0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43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11233213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1">
  <a:themeElements>
    <a:clrScheme name="Group 3659">
      <a:dk1>
        <a:sysClr val="windowText" lastClr="000000"/>
      </a:dk1>
      <a:lt1>
        <a:sysClr val="window" lastClr="FFFFFF"/>
      </a:lt1>
      <a:dk2>
        <a:srgbClr val="E51E2C"/>
      </a:dk2>
      <a:lt2>
        <a:srgbClr val="13A69E"/>
      </a:lt2>
      <a:accent1>
        <a:srgbClr val="13A69E"/>
      </a:accent1>
      <a:accent2>
        <a:srgbClr val="E51E2C"/>
      </a:accent2>
      <a:accent3>
        <a:srgbClr val="13A69E"/>
      </a:accent3>
      <a:accent4>
        <a:srgbClr val="E51E2C"/>
      </a:accent4>
      <a:accent5>
        <a:srgbClr val="13A69E"/>
      </a:accent5>
      <a:accent6>
        <a:srgbClr val="E51E2C"/>
      </a:accent6>
      <a:hlink>
        <a:srgbClr val="0563C1"/>
      </a:hlink>
      <a:folHlink>
        <a:srgbClr val="954F72"/>
      </a:folHlink>
    </a:clrScheme>
    <a:fontScheme name="Group 1">
      <a:majorFont>
        <a:latin typeface="Arial Black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Arial"/>
        <a:font script="Geor" typeface="Sylfaen"/>
      </a:majorFont>
      <a:min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Arial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 Light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Arial"/>
        <a:font script="Geor" typeface="Sylfaen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Arial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Arial"/>
        <a:font script="Geor" typeface="Sylfaen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Arial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</Words>
  <Application>Microsoft Office PowerPoint</Application>
  <PresentationFormat>와이드스크린</PresentationFormat>
  <Paragraphs>297</Paragraphs>
  <Slides>39</Slides>
  <Notes>38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함초롬돋움</vt:lpstr>
      <vt:lpstr>맑은 고딕</vt:lpstr>
      <vt:lpstr>KoPub돋움체 Medium</vt:lpstr>
      <vt:lpstr>나눔스퀘어</vt:lpstr>
      <vt:lpstr>Arial (본문)</vt:lpstr>
      <vt:lpstr>Century Gothic</vt:lpstr>
      <vt:lpstr>Bahnschrift SemiBold Condensed</vt:lpstr>
      <vt:lpstr>Arial</vt:lpstr>
      <vt:lpstr>나눔스퀘어 ExtraBold</vt:lpstr>
      <vt:lpstr>1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2018-10-23T04:10:43Z</dcterms:created>
  <dcterms:modified xsi:type="dcterms:W3CDTF">2023-12-26T00:34:44Z</dcterms:modified>
</cp:coreProperties>
</file>